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35"/>
  </p:notesMasterIdLst>
  <p:sldIdLst>
    <p:sldId id="302" r:id="rId2"/>
    <p:sldId id="258" r:id="rId3"/>
    <p:sldId id="256" r:id="rId4"/>
    <p:sldId id="283" r:id="rId5"/>
    <p:sldId id="257" r:id="rId6"/>
    <p:sldId id="271" r:id="rId7"/>
    <p:sldId id="290" r:id="rId8"/>
    <p:sldId id="264" r:id="rId9"/>
    <p:sldId id="266" r:id="rId10"/>
    <p:sldId id="267" r:id="rId11"/>
    <p:sldId id="269" r:id="rId12"/>
    <p:sldId id="268" r:id="rId13"/>
    <p:sldId id="270" r:id="rId14"/>
    <p:sldId id="273" r:id="rId15"/>
    <p:sldId id="265" r:id="rId16"/>
    <p:sldId id="272" r:id="rId17"/>
    <p:sldId id="285" r:id="rId18"/>
    <p:sldId id="289" r:id="rId19"/>
    <p:sldId id="281" r:id="rId20"/>
    <p:sldId id="297" r:id="rId21"/>
    <p:sldId id="274" r:id="rId22"/>
    <p:sldId id="275" r:id="rId23"/>
    <p:sldId id="296" r:id="rId24"/>
    <p:sldId id="279" r:id="rId25"/>
    <p:sldId id="295" r:id="rId26"/>
    <p:sldId id="298" r:id="rId27"/>
    <p:sldId id="299" r:id="rId28"/>
    <p:sldId id="282" r:id="rId29"/>
    <p:sldId id="300" r:id="rId30"/>
    <p:sldId id="278" r:id="rId31"/>
    <p:sldId id="291" r:id="rId32"/>
    <p:sldId id="294" r:id="rId33"/>
    <p:sldId id="293" r:id="rId34"/>
  </p:sldIdLst>
  <p:sldSz cx="9144000" cy="6858000" type="screen4x3"/>
  <p:notesSz cx="6858000" cy="9144000"/>
  <p:defaultTextStyle>
    <a:defPPr>
      <a:defRPr lang="et-E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FF9933"/>
    <a:srgbClr val="9A0000"/>
    <a:srgbClr val="CC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80" d="100"/>
          <a:sy n="80" d="100"/>
        </p:scale>
        <p:origin x="-60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9447FFA-25B9-4056-A314-5EF61B3870F6}" type="datetimeFigureOut">
              <a:rPr lang="et-EE"/>
              <a:pPr>
                <a:defRPr/>
              </a:pPr>
              <a:t>27.04.2012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t-EE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t-EE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45F2B57-0FE9-4BD0-9973-0514417B84C8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t-EE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4DFA1F-3A67-46D1-9AAE-14E833419F28}" type="slidenum">
              <a:rPr lang="et-EE" smtClean="0"/>
              <a:pPr/>
              <a:t>1</a:t>
            </a:fld>
            <a:endParaRPr lang="et-E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t-EE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76F2AA-E5FD-4A3B-9791-187561AA5327}" type="slidenum">
              <a:rPr lang="et-EE" smtClean="0"/>
              <a:pPr/>
              <a:t>4</a:t>
            </a:fld>
            <a:endParaRPr lang="et-E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t-EE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A582FC-AB60-4569-8C67-230B0F9CFEBE}" type="slidenum">
              <a:rPr lang="et-EE" smtClean="0"/>
              <a:pPr/>
              <a:t>33</a:t>
            </a:fld>
            <a:endParaRPr lang="et-E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A72BF-0CED-45A1-BDBB-36BACBAA276B}" type="datetimeFigureOut">
              <a:rPr lang="et-EE"/>
              <a:pPr>
                <a:defRPr/>
              </a:pPr>
              <a:t>27.04.2012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6BD5D-4410-494A-803B-1EC5321AD2AC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C9F7D-F527-485A-8A57-96B420B96D40}" type="datetimeFigureOut">
              <a:rPr lang="et-EE"/>
              <a:pPr>
                <a:defRPr/>
              </a:pPr>
              <a:t>27.04.2012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68173-3B76-4216-AA38-057E9D83FF13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CF8AF-20DC-456B-9D3E-2596FFD29F24}" type="datetimeFigureOut">
              <a:rPr lang="et-EE"/>
              <a:pPr>
                <a:defRPr/>
              </a:pPr>
              <a:t>27.04.2012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1D1F2-C5FA-4DFF-8426-508938382749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99674-5C60-4DA6-8AB5-F6CA9819D3F3}" type="datetimeFigureOut">
              <a:rPr lang="et-EE"/>
              <a:pPr>
                <a:defRPr/>
              </a:pPr>
              <a:t>27.04.2012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EC9F7-57C5-4283-9927-CFA4168CAE23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19011-EA2A-48DB-A9FE-CFFD4B298092}" type="datetimeFigureOut">
              <a:rPr lang="et-EE"/>
              <a:pPr>
                <a:defRPr/>
              </a:pPr>
              <a:t>27.04.2012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A2A5C-BC7D-4E98-B40D-B08C473F4FCC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2CB15-9849-488A-94C8-820825C4CFFB}" type="datetimeFigureOut">
              <a:rPr lang="et-EE"/>
              <a:pPr>
                <a:defRPr/>
              </a:pPr>
              <a:t>27.04.2012</a:t>
            </a:fld>
            <a:endParaRPr lang="et-E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CB186-A8F6-4405-9E37-D011C7C44C6A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5F09B-12D5-4CA4-9EDB-354D6FA98CF0}" type="datetimeFigureOut">
              <a:rPr lang="et-EE"/>
              <a:pPr>
                <a:defRPr/>
              </a:pPr>
              <a:t>27.04.2012</a:t>
            </a:fld>
            <a:endParaRPr lang="et-E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99930-03A7-40CA-A32F-BA77E72D6D40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805D4-4BF7-462C-97F1-F58B71F35FEF}" type="datetimeFigureOut">
              <a:rPr lang="et-EE"/>
              <a:pPr>
                <a:defRPr/>
              </a:pPr>
              <a:t>27.04.2012</a:t>
            </a:fld>
            <a:endParaRPr lang="et-E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183C1-7C25-4590-8D35-310CE1FB0668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6DF3E-00F0-408D-8E8D-44C477531005}" type="datetimeFigureOut">
              <a:rPr lang="et-EE"/>
              <a:pPr>
                <a:defRPr/>
              </a:pPr>
              <a:t>27.04.2012</a:t>
            </a:fld>
            <a:endParaRPr lang="et-E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FE978-0DF9-432E-9766-5D237A64FCDF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79459-BA61-4D78-89BF-AF33443CCB23}" type="datetimeFigureOut">
              <a:rPr lang="et-EE"/>
              <a:pPr>
                <a:defRPr/>
              </a:pPr>
              <a:t>27.04.2012</a:t>
            </a:fld>
            <a:endParaRPr lang="et-E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31693-D894-49AE-8722-104D701C879F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t-E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D54F1-C1F6-4239-AB5B-0D57FDE3408A}" type="datetimeFigureOut">
              <a:rPr lang="et-EE"/>
              <a:pPr>
                <a:defRPr/>
              </a:pPr>
              <a:t>27.04.2012</a:t>
            </a:fld>
            <a:endParaRPr lang="et-E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E8D14-D242-4C80-8FFF-0CE2BAEBD1B3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t-EE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60DB1AC-AAB5-4AB0-B0AD-CC9D30AB5806}" type="datetimeFigureOut">
              <a:rPr lang="et-EE"/>
              <a:pPr>
                <a:defRPr/>
              </a:pPr>
              <a:t>27.04.2012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9CF73D2-2F8C-462F-94D6-687D240F05D6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Relationship Id="rId9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11" Type="http://schemas.openxmlformats.org/officeDocument/2006/relationships/image" Target="../media/image109.jpe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13" Type="http://schemas.openxmlformats.org/officeDocument/2006/relationships/image" Target="../media/image127.png"/><Relationship Id="rId18" Type="http://schemas.openxmlformats.org/officeDocument/2006/relationships/image" Target="../media/image132.jpeg"/><Relationship Id="rId3" Type="http://schemas.openxmlformats.org/officeDocument/2006/relationships/image" Target="../media/image117.jpeg"/><Relationship Id="rId7" Type="http://schemas.openxmlformats.org/officeDocument/2006/relationships/image" Target="../media/image121.png"/><Relationship Id="rId12" Type="http://schemas.openxmlformats.org/officeDocument/2006/relationships/image" Target="../media/image126.jpeg"/><Relationship Id="rId17" Type="http://schemas.openxmlformats.org/officeDocument/2006/relationships/image" Target="../media/image131.jpeg"/><Relationship Id="rId2" Type="http://schemas.openxmlformats.org/officeDocument/2006/relationships/image" Target="../media/image116.jpeg"/><Relationship Id="rId16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11" Type="http://schemas.openxmlformats.org/officeDocument/2006/relationships/image" Target="../media/image125.jpeg"/><Relationship Id="rId5" Type="http://schemas.openxmlformats.org/officeDocument/2006/relationships/image" Target="../media/image119.jpeg"/><Relationship Id="rId15" Type="http://schemas.openxmlformats.org/officeDocument/2006/relationships/image" Target="../media/image129.jpeg"/><Relationship Id="rId10" Type="http://schemas.openxmlformats.org/officeDocument/2006/relationships/image" Target="../media/image124.jpeg"/><Relationship Id="rId19" Type="http://schemas.openxmlformats.org/officeDocument/2006/relationships/image" Target="../media/image133.jpeg"/><Relationship Id="rId4" Type="http://schemas.openxmlformats.org/officeDocument/2006/relationships/image" Target="../media/image118.jpeg"/><Relationship Id="rId9" Type="http://schemas.openxmlformats.org/officeDocument/2006/relationships/image" Target="../media/image123.jpeg"/><Relationship Id="rId14" Type="http://schemas.openxmlformats.org/officeDocument/2006/relationships/image" Target="../media/image1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18" Type="http://schemas.openxmlformats.org/officeDocument/2006/relationships/image" Target="../media/image4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29.jpe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5" Type="http://schemas.openxmlformats.org/officeDocument/2006/relationships/image" Target="../media/image4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õh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24524"/>
            <a:ext cx="9143999" cy="6833476"/>
          </a:xfrm>
          <a:prstGeom prst="rect">
            <a:avLst/>
          </a:prstGeom>
        </p:spPr>
      </p:pic>
      <p:pic>
        <p:nvPicPr>
          <p:cNvPr id="5" name="Picture 5" descr="logo_ef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04813"/>
            <a:ext cx="1727200" cy="1803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6" name="Picture 5" descr="Avalehekülg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213" y="1628775"/>
            <a:ext cx="5665787" cy="446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843808" y="476672"/>
            <a:ext cx="5688632" cy="104644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t-EE" sz="2600" b="1" dirty="0">
                <a:solidFill>
                  <a:srgbClr val="9A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avab 12.12.2012</a:t>
            </a:r>
          </a:p>
          <a:p>
            <a:pPr algn="ctr">
              <a:defRPr/>
            </a:pPr>
            <a:r>
              <a:rPr lang="et-EE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Internetis Eesti elektroonilise rahvusfilmograafia</a:t>
            </a:r>
          </a:p>
          <a:p>
            <a:pPr algn="ctr">
              <a:defRPr/>
            </a:pPr>
            <a:r>
              <a:rPr lang="et-EE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(Eesti filmi andmebaasi)  </a:t>
            </a:r>
          </a:p>
        </p:txBody>
      </p:sp>
      <p:sp>
        <p:nvSpPr>
          <p:cNvPr id="2056" name="TextBox 7"/>
          <p:cNvSpPr txBox="1">
            <a:spLocks noChangeArrowheads="1"/>
          </p:cNvSpPr>
          <p:nvPr/>
        </p:nvSpPr>
        <p:spPr bwMode="auto">
          <a:xfrm>
            <a:off x="395288" y="6381750"/>
            <a:ext cx="31686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t-EE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Projektijuht </a:t>
            </a:r>
            <a:r>
              <a:rPr lang="et-EE" sz="1600" b="1" dirty="0">
                <a:solidFill>
                  <a:srgbClr val="9A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Reet Sokmann</a:t>
            </a:r>
          </a:p>
        </p:txBody>
      </p:sp>
      <p:sp>
        <p:nvSpPr>
          <p:cNvPr id="2057" name="TextBox 8"/>
          <p:cNvSpPr txBox="1">
            <a:spLocks noChangeArrowheads="1"/>
          </p:cNvSpPr>
          <p:nvPr/>
        </p:nvSpPr>
        <p:spPr bwMode="auto">
          <a:xfrm>
            <a:off x="5724525" y="6381750"/>
            <a:ext cx="31686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t-EE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Peatoimetaja </a:t>
            </a:r>
            <a:r>
              <a:rPr lang="et-EE" sz="1600" b="1" dirty="0">
                <a:solidFill>
                  <a:srgbClr val="9A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Hagi Šein</a:t>
            </a:r>
          </a:p>
        </p:txBody>
      </p:sp>
      <p:pic>
        <p:nvPicPr>
          <p:cNvPr id="27" name="Picture 26" descr="Sponsori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2636838"/>
            <a:ext cx="2449513" cy="324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1000"/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1000"/>
                                        <p:tgtEl>
                                          <p:spTgt spid="2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Klassi alu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ight Arrow 3"/>
          <p:cNvSpPr/>
          <p:nvPr/>
        </p:nvSpPr>
        <p:spPr>
          <a:xfrm rot="12994413">
            <a:off x="4121150" y="3257550"/>
            <a:ext cx="3311525" cy="79216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rot="2153950">
            <a:off x="5019675" y="3540125"/>
            <a:ext cx="172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t-EE"/>
              <a:t>detailotsing</a:t>
            </a:r>
          </a:p>
        </p:txBody>
      </p:sp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Otsing 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ght Arrow 2"/>
          <p:cNvSpPr/>
          <p:nvPr/>
        </p:nvSpPr>
        <p:spPr>
          <a:xfrm rot="12868208">
            <a:off x="1817688" y="3582988"/>
            <a:ext cx="3586162" cy="79216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 rot="2044458">
            <a:off x="2344738" y="3900488"/>
            <a:ext cx="2824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t-EE"/>
              <a:t>filmiliikide põhine otsing</a:t>
            </a:r>
          </a:p>
        </p:txBody>
      </p:sp>
    </p:spTree>
  </p:cSld>
  <p:clrMapOvr>
    <a:masterClrMapping/>
  </p:clrMapOvr>
  <p:transition spd="slow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Otsing1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ight Arrow 3"/>
          <p:cNvSpPr/>
          <p:nvPr/>
        </p:nvSpPr>
        <p:spPr>
          <a:xfrm rot="13285445">
            <a:off x="2709863" y="2578100"/>
            <a:ext cx="3168650" cy="79216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rot="2459891">
            <a:off x="3311525" y="2819400"/>
            <a:ext cx="2160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t-EE"/>
              <a:t>filmitegijate otsing</a:t>
            </a:r>
          </a:p>
        </p:txBody>
      </p:sp>
    </p:spTree>
  </p:cSld>
  <p:clrMapOvr>
    <a:masterClrMapping/>
  </p:clrMapOvr>
  <p:transition spd="slow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Otsing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ght Arrow 2"/>
          <p:cNvSpPr/>
          <p:nvPr/>
        </p:nvSpPr>
        <p:spPr>
          <a:xfrm rot="13377777">
            <a:off x="3524250" y="1931988"/>
            <a:ext cx="3090863" cy="76200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 rot="2552064">
            <a:off x="4071938" y="2214563"/>
            <a:ext cx="21605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t-EE"/>
              <a:t>filmiasutuste otsing</a:t>
            </a:r>
          </a:p>
        </p:txBody>
      </p:sp>
    </p:spTree>
  </p:cSld>
  <p:clrMapOvr>
    <a:masterClrMapping/>
  </p:clrMapOvr>
  <p:transition spd="slow" advClick="0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Filtrid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33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 descr="Mängufil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ight Arrow 3"/>
          <p:cNvSpPr/>
          <p:nvPr/>
        </p:nvSpPr>
        <p:spPr>
          <a:xfrm rot="13989130">
            <a:off x="4083051" y="3697287"/>
            <a:ext cx="5478462" cy="133826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rot="3171627">
            <a:off x="4364037" y="4244976"/>
            <a:ext cx="52562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t-EE"/>
              <a:t>filtreeritud otsingud filmiliikide, filmitegijate ja filmiasutuste seas</a:t>
            </a:r>
          </a:p>
        </p:txBody>
      </p: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Otsing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ght Arrow 2"/>
          <p:cNvSpPr/>
          <p:nvPr/>
        </p:nvSpPr>
        <p:spPr>
          <a:xfrm rot="18557286">
            <a:off x="2485231" y="4302920"/>
            <a:ext cx="2447925" cy="79216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 rot="-3014289">
            <a:off x="2555081" y="4591844"/>
            <a:ext cx="2130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t-EE"/>
              <a:t>märksõnaotsing</a:t>
            </a:r>
          </a:p>
        </p:txBody>
      </p:sp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Filtri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ght Arrow 2"/>
          <p:cNvSpPr/>
          <p:nvPr/>
        </p:nvSpPr>
        <p:spPr>
          <a:xfrm rot="13232460">
            <a:off x="4135438" y="4211638"/>
            <a:ext cx="4972050" cy="93662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 rot="2413033">
            <a:off x="4770438" y="4975225"/>
            <a:ext cx="48244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t-EE"/>
              <a:t>filtreeritud otsing märksõnagruppides</a:t>
            </a:r>
          </a:p>
        </p:txBody>
      </p:sp>
    </p:spTree>
  </p:cSld>
  <p:clrMapOvr>
    <a:masterClrMapping/>
  </p:clrMapOvr>
  <p:transition spd="slow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rri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17" name="Right Arrow 16"/>
          <p:cNvSpPr/>
          <p:nvPr/>
        </p:nvSpPr>
        <p:spPr>
          <a:xfrm rot="18327785">
            <a:off x="3308350" y="3656013"/>
            <a:ext cx="1563688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18" name="TextBox 17"/>
          <p:cNvSpPr txBox="1"/>
          <p:nvPr/>
        </p:nvSpPr>
        <p:spPr>
          <a:xfrm>
            <a:off x="179512" y="4826675"/>
            <a:ext cx="6336704" cy="19082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3175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t-EE" dirty="0">
                <a:solidFill>
                  <a:srgbClr val="002060"/>
                </a:solidFill>
              </a:rPr>
              <a:t>Ligi 40 000 märksõna kasutamist filmide sisu, isikute, teemade, kohtade, sündmuste, ehitiste, asutuste, üksikasjade ja filmiga hõlmatava aja otsinguks hõlbustab nende jagamine </a:t>
            </a:r>
            <a:r>
              <a:rPr lang="et-EE" b="1" dirty="0">
                <a:solidFill>
                  <a:srgbClr val="9A0000"/>
                </a:solidFill>
              </a:rPr>
              <a:t>13 liiki </a:t>
            </a:r>
            <a:r>
              <a:rPr lang="et-EE" dirty="0">
                <a:solidFill>
                  <a:srgbClr val="002060"/>
                </a:solidFill>
              </a:rPr>
              <a:t>ja ligi </a:t>
            </a:r>
            <a:r>
              <a:rPr lang="et-EE" b="1" dirty="0">
                <a:solidFill>
                  <a:srgbClr val="9A0000"/>
                </a:solidFill>
              </a:rPr>
              <a:t>50 märksõnagruppi</a:t>
            </a:r>
          </a:p>
          <a:p>
            <a:pPr>
              <a:defRPr/>
            </a:pPr>
            <a:endParaRPr lang="et-EE" sz="1000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et-EE" dirty="0">
                <a:solidFill>
                  <a:srgbClr val="002060"/>
                </a:solidFill>
              </a:rPr>
              <a:t>Isikud filmis on liigitatud seejuures kolme liiki – need keda nädatakse, need, kes räägivad ja need kellest räägitakse</a:t>
            </a:r>
          </a:p>
        </p:txBody>
      </p:sp>
      <p:sp>
        <p:nvSpPr>
          <p:cNvPr id="18439" name="TextBox 18"/>
          <p:cNvSpPr txBox="1">
            <a:spLocks noChangeArrowheads="1"/>
          </p:cNvSpPr>
          <p:nvPr/>
        </p:nvSpPr>
        <p:spPr bwMode="auto">
          <a:xfrm rot="-3223793">
            <a:off x="3299619" y="3667919"/>
            <a:ext cx="1673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t-EE"/>
              <a:t>märksõnad</a:t>
            </a:r>
          </a:p>
        </p:txBody>
      </p:sp>
    </p:spTree>
  </p:cSld>
  <p:clrMapOvr>
    <a:masterClrMapping/>
  </p:clrMapOvr>
  <p:transition spd="med" advClick="0" advTm="6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rri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0" y="0"/>
            <a:ext cx="2627313" cy="40322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t-EE" b="1" dirty="0">
                <a:solidFill>
                  <a:srgbClr val="9A0000"/>
                </a:solidFill>
              </a:rPr>
              <a:t>Sisumärksõnad</a:t>
            </a:r>
          </a:p>
          <a:p>
            <a:pPr>
              <a:defRPr/>
            </a:pPr>
            <a:r>
              <a:rPr lang="et-EE" sz="1400" dirty="0"/>
              <a:t>  Film-TV</a:t>
            </a:r>
          </a:p>
          <a:p>
            <a:pPr>
              <a:defRPr/>
            </a:pPr>
            <a:r>
              <a:rPr lang="et-EE" sz="1400" dirty="0"/>
              <a:t>  Filmi tonaalsus</a:t>
            </a:r>
          </a:p>
          <a:p>
            <a:pPr>
              <a:defRPr/>
            </a:pPr>
            <a:r>
              <a:rPr lang="et-EE" sz="1400" dirty="0"/>
              <a:t>  Inim-, pere- ja paarisuhted</a:t>
            </a:r>
          </a:p>
          <a:p>
            <a:pPr>
              <a:defRPr/>
            </a:pPr>
            <a:r>
              <a:rPr lang="et-EE" sz="1400" dirty="0"/>
              <a:t>  Keha, elu ja tervis</a:t>
            </a:r>
          </a:p>
          <a:p>
            <a:pPr>
              <a:defRPr/>
            </a:pPr>
            <a:r>
              <a:rPr lang="et-EE" sz="1400" dirty="0"/>
              <a:t>  Tegevused</a:t>
            </a:r>
          </a:p>
          <a:p>
            <a:pPr>
              <a:defRPr/>
            </a:pPr>
            <a:r>
              <a:rPr lang="et-EE" sz="1400" dirty="0"/>
              <a:t>  Loodus, linnud, kalad</a:t>
            </a:r>
          </a:p>
          <a:p>
            <a:pPr>
              <a:defRPr/>
            </a:pPr>
            <a:r>
              <a:rPr lang="et-EE" sz="1400" dirty="0"/>
              <a:t>  Loomu- ja isukuomadused</a:t>
            </a:r>
          </a:p>
          <a:p>
            <a:pPr>
              <a:defRPr/>
            </a:pPr>
            <a:r>
              <a:rPr lang="et-EE" sz="1400" dirty="0"/>
              <a:t>  Tunded, emotsioonid</a:t>
            </a:r>
          </a:p>
          <a:p>
            <a:pPr>
              <a:defRPr/>
            </a:pPr>
            <a:r>
              <a:rPr lang="et-EE" sz="1400" dirty="0"/>
              <a:t>  Miljöö, kombed, aeg</a:t>
            </a:r>
          </a:p>
          <a:p>
            <a:pPr>
              <a:defRPr/>
            </a:pPr>
            <a:r>
              <a:rPr lang="et-EE" sz="1400" dirty="0"/>
              <a:t>  Riik, poliitika, ajalugu</a:t>
            </a:r>
          </a:p>
          <a:p>
            <a:pPr>
              <a:defRPr/>
            </a:pPr>
            <a:r>
              <a:rPr lang="et-EE" sz="1400" dirty="0"/>
              <a:t>  Seksuaalsuhted</a:t>
            </a:r>
          </a:p>
          <a:p>
            <a:pPr>
              <a:defRPr/>
            </a:pPr>
            <a:r>
              <a:rPr lang="et-EE" sz="1400" dirty="0"/>
              <a:t>  Sport</a:t>
            </a:r>
          </a:p>
          <a:p>
            <a:pPr>
              <a:defRPr/>
            </a:pPr>
            <a:r>
              <a:rPr lang="et-EE" sz="1400" dirty="0"/>
              <a:t>  Taimed</a:t>
            </a:r>
          </a:p>
          <a:p>
            <a:pPr>
              <a:defRPr/>
            </a:pPr>
            <a:r>
              <a:rPr lang="et-EE" sz="1400" dirty="0"/>
              <a:t>  Tegelased</a:t>
            </a:r>
          </a:p>
          <a:p>
            <a:pPr>
              <a:defRPr/>
            </a:pPr>
            <a:r>
              <a:rPr lang="et-EE" sz="1400" dirty="0"/>
              <a:t>  Tegevuskohad</a:t>
            </a:r>
          </a:p>
          <a:p>
            <a:pPr>
              <a:defRPr/>
            </a:pPr>
            <a:r>
              <a:rPr lang="et-EE" sz="1400" dirty="0"/>
              <a:t>  Tegevusvaldkonnad</a:t>
            </a:r>
          </a:p>
          <a:p>
            <a:pPr>
              <a:defRPr/>
            </a:pPr>
            <a:r>
              <a:rPr lang="et-EE" sz="1400" dirty="0"/>
              <a:t>   Kultuur ja kunstid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9975" y="0"/>
            <a:ext cx="3311525" cy="25241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t-EE" b="1" dirty="0">
                <a:solidFill>
                  <a:srgbClr val="9A0000"/>
                </a:solidFill>
              </a:rPr>
              <a:t>Üksikasjad</a:t>
            </a:r>
          </a:p>
          <a:p>
            <a:pPr>
              <a:defRPr/>
            </a:pPr>
            <a:r>
              <a:rPr lang="et-EE" sz="1400" dirty="0"/>
              <a:t>        Ained ja materjalid</a:t>
            </a:r>
          </a:p>
          <a:p>
            <a:pPr>
              <a:defRPr/>
            </a:pPr>
            <a:r>
              <a:rPr lang="et-EE" sz="1400" dirty="0"/>
              <a:t>        Ehitised ja rajatised</a:t>
            </a:r>
          </a:p>
          <a:p>
            <a:pPr>
              <a:defRPr/>
            </a:pPr>
            <a:r>
              <a:rPr lang="et-EE" sz="1400" dirty="0"/>
              <a:t>        Esemed, asjad, väikevahendid</a:t>
            </a:r>
          </a:p>
          <a:p>
            <a:pPr>
              <a:defRPr/>
            </a:pPr>
            <a:r>
              <a:rPr lang="et-EE" sz="1400" dirty="0"/>
              <a:t>        Kunstiesemed</a:t>
            </a:r>
          </a:p>
          <a:p>
            <a:pPr>
              <a:defRPr/>
            </a:pPr>
            <a:r>
              <a:rPr lang="et-EE" sz="1400" dirty="0"/>
              <a:t>        Liiklusvahendid</a:t>
            </a:r>
          </a:p>
          <a:p>
            <a:pPr>
              <a:defRPr/>
            </a:pPr>
            <a:r>
              <a:rPr lang="et-EE" sz="1400" dirty="0"/>
              <a:t>        Masinad, sedamed, relvad</a:t>
            </a:r>
          </a:p>
          <a:p>
            <a:pPr>
              <a:defRPr/>
            </a:pPr>
            <a:r>
              <a:rPr lang="et-EE" sz="1400" dirty="0"/>
              <a:t>        Riietusesemed</a:t>
            </a:r>
          </a:p>
          <a:p>
            <a:pPr>
              <a:defRPr/>
            </a:pPr>
            <a:r>
              <a:rPr lang="et-EE" sz="1400" dirty="0"/>
              <a:t>        Sümboolika, lipud, vapid, märgid</a:t>
            </a:r>
          </a:p>
          <a:p>
            <a:pPr>
              <a:defRPr/>
            </a:pPr>
            <a:r>
              <a:rPr lang="et-EE" sz="1400" dirty="0"/>
              <a:t>        Toiduained, söök ja jook</a:t>
            </a:r>
          </a:p>
          <a:p>
            <a:pPr>
              <a:defRPr/>
            </a:pPr>
            <a:r>
              <a:rPr lang="et-EE" sz="1400" dirty="0"/>
              <a:t>         Laevad ja muud veesõidukid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80063" y="0"/>
            <a:ext cx="3563937" cy="18780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t-EE" b="1" dirty="0">
                <a:solidFill>
                  <a:srgbClr val="9A0000"/>
                </a:solidFill>
              </a:rPr>
              <a:t>Kohanimed</a:t>
            </a:r>
          </a:p>
          <a:p>
            <a:pPr>
              <a:defRPr/>
            </a:pPr>
            <a:r>
              <a:rPr lang="et-EE" sz="1400" dirty="0"/>
              <a:t>       Välismaa</a:t>
            </a:r>
          </a:p>
          <a:p>
            <a:pPr>
              <a:defRPr/>
            </a:pPr>
            <a:r>
              <a:rPr lang="et-EE" sz="1400" dirty="0"/>
              <a:t>       Asumid</a:t>
            </a:r>
          </a:p>
          <a:p>
            <a:pPr>
              <a:defRPr/>
            </a:pPr>
            <a:r>
              <a:rPr lang="et-EE" sz="1400" dirty="0"/>
              <a:t>       Pinnavormid</a:t>
            </a:r>
          </a:p>
          <a:p>
            <a:pPr>
              <a:defRPr/>
            </a:pPr>
            <a:r>
              <a:rPr lang="et-EE" sz="1400" dirty="0"/>
              <a:t>       Saared, poolsaared, laiud</a:t>
            </a:r>
          </a:p>
          <a:p>
            <a:pPr>
              <a:defRPr/>
            </a:pPr>
            <a:r>
              <a:rPr lang="et-EE" sz="1400" dirty="0"/>
              <a:t>       Teed, tänavad, väljakud,pargid, aiad</a:t>
            </a:r>
          </a:p>
          <a:p>
            <a:pPr>
              <a:defRPr/>
            </a:pPr>
            <a:r>
              <a:rPr lang="et-EE" sz="1400" dirty="0"/>
              <a:t>       Veekogud, jõed, kosed, rannad</a:t>
            </a:r>
          </a:p>
          <a:p>
            <a:pPr>
              <a:defRPr/>
            </a:pPr>
            <a:r>
              <a:rPr lang="et-EE" sz="1400" dirty="0"/>
              <a:t>       Üldvaated, panoraamid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80063" y="1844675"/>
            <a:ext cx="3563937" cy="23082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t-EE" b="1" dirty="0">
                <a:solidFill>
                  <a:srgbClr val="9A0000"/>
                </a:solidFill>
              </a:rPr>
              <a:t>Ehtised ja objektid</a:t>
            </a:r>
          </a:p>
          <a:p>
            <a:pPr>
              <a:defRPr/>
            </a:pPr>
            <a:r>
              <a:rPr lang="et-EE" sz="1400" dirty="0"/>
              <a:t>       Ausambad ja monumendid</a:t>
            </a:r>
          </a:p>
          <a:p>
            <a:pPr>
              <a:defRPr/>
            </a:pPr>
            <a:r>
              <a:rPr lang="et-EE" sz="1400" dirty="0"/>
              <a:t>       Hooned</a:t>
            </a:r>
          </a:p>
          <a:p>
            <a:pPr>
              <a:defRPr/>
            </a:pPr>
            <a:r>
              <a:rPr lang="et-EE" sz="1400" dirty="0"/>
              <a:t>       Jaamad, lennuväljad, sadamad</a:t>
            </a:r>
          </a:p>
          <a:p>
            <a:pPr>
              <a:defRPr/>
            </a:pPr>
            <a:r>
              <a:rPr lang="et-EE" sz="1400" dirty="0"/>
              <a:t>       Kalmistud, hauad</a:t>
            </a:r>
          </a:p>
          <a:p>
            <a:pPr>
              <a:defRPr/>
            </a:pPr>
            <a:r>
              <a:rPr lang="et-EE" sz="1400" dirty="0"/>
              <a:t>       Kirikud</a:t>
            </a:r>
          </a:p>
          <a:p>
            <a:pPr>
              <a:defRPr/>
            </a:pPr>
            <a:r>
              <a:rPr lang="et-EE" sz="1400" dirty="0"/>
              <a:t>       Spordirajatised </a:t>
            </a:r>
          </a:p>
          <a:p>
            <a:pPr>
              <a:defRPr/>
            </a:pPr>
            <a:r>
              <a:rPr lang="et-EE" sz="1400" dirty="0"/>
              <a:t>       Sillad</a:t>
            </a:r>
          </a:p>
          <a:p>
            <a:pPr>
              <a:defRPr/>
            </a:pPr>
            <a:r>
              <a:rPr lang="et-EE" sz="1400" dirty="0"/>
              <a:t>       Kindlused, kloostrid, mõisad</a:t>
            </a:r>
          </a:p>
          <a:p>
            <a:pPr>
              <a:defRPr/>
            </a:pPr>
            <a:r>
              <a:rPr lang="et-EE" sz="1400" dirty="0"/>
              <a:t>       Turud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51500" y="4076700"/>
            <a:ext cx="3492500" cy="1662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t-EE" b="1" dirty="0">
                <a:solidFill>
                  <a:srgbClr val="9A0000"/>
                </a:solidFill>
              </a:rPr>
              <a:t>Isikud filmis</a:t>
            </a:r>
          </a:p>
          <a:p>
            <a:pPr>
              <a:defRPr/>
            </a:pPr>
            <a:r>
              <a:rPr lang="et-EE" sz="1400" dirty="0"/>
              <a:t>       Poliitikud ja riigitegelased</a:t>
            </a:r>
          </a:p>
          <a:p>
            <a:pPr>
              <a:defRPr/>
            </a:pPr>
            <a:r>
              <a:rPr lang="et-EE" sz="1400" dirty="0"/>
              <a:t>       Teadlased</a:t>
            </a:r>
          </a:p>
          <a:p>
            <a:pPr>
              <a:defRPr/>
            </a:pPr>
            <a:r>
              <a:rPr lang="et-EE" sz="1400" dirty="0"/>
              <a:t>       Sportlased</a:t>
            </a:r>
          </a:p>
          <a:p>
            <a:pPr>
              <a:defRPr/>
            </a:pPr>
            <a:r>
              <a:rPr lang="et-EE" sz="1400" dirty="0"/>
              <a:t>       Kultuuriteglased, kutuuritöötajad</a:t>
            </a:r>
          </a:p>
          <a:p>
            <a:pPr>
              <a:defRPr/>
            </a:pPr>
            <a:r>
              <a:rPr lang="et-EE" sz="1400" dirty="0"/>
              <a:t>       Tööstustöölised ja juhid</a:t>
            </a:r>
          </a:p>
          <a:p>
            <a:pPr>
              <a:defRPr/>
            </a:pPr>
            <a:r>
              <a:rPr lang="et-EE" sz="1400" dirty="0"/>
              <a:t>       Põllmajandustöötajad ja juhid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51500" y="5661025"/>
            <a:ext cx="3492500" cy="12319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t-EE" b="1" dirty="0">
                <a:solidFill>
                  <a:srgbClr val="9A0000"/>
                </a:solidFill>
              </a:rPr>
              <a:t>Piirdaatumid</a:t>
            </a:r>
          </a:p>
          <a:p>
            <a:pPr>
              <a:defRPr/>
            </a:pPr>
            <a:r>
              <a:rPr lang="et-EE" sz="1400" dirty="0"/>
              <a:t>        Kuupäev või vahemik</a:t>
            </a:r>
          </a:p>
          <a:p>
            <a:pPr>
              <a:defRPr/>
            </a:pPr>
            <a:r>
              <a:rPr lang="et-EE" sz="1400" dirty="0"/>
              <a:t>        Aasta</a:t>
            </a:r>
          </a:p>
          <a:p>
            <a:pPr>
              <a:defRPr/>
            </a:pPr>
            <a:r>
              <a:rPr lang="et-EE" sz="1400" dirty="0"/>
              <a:t>        Kümnend</a:t>
            </a:r>
          </a:p>
          <a:p>
            <a:pPr>
              <a:defRPr/>
            </a:pPr>
            <a:endParaRPr lang="et-EE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5084763"/>
            <a:ext cx="2555875" cy="10779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t-EE" b="1" dirty="0">
                <a:solidFill>
                  <a:srgbClr val="9A0000"/>
                </a:solidFill>
              </a:rPr>
              <a:t>Teemad (kroonika)</a:t>
            </a:r>
          </a:p>
          <a:p>
            <a:pPr algn="ctr">
              <a:defRPr/>
            </a:pPr>
            <a:r>
              <a:rPr lang="et-EE" sz="1400" dirty="0"/>
              <a:t>Kroonikapalade teemad on </a:t>
            </a:r>
          </a:p>
          <a:p>
            <a:pPr algn="ctr">
              <a:defRPr/>
            </a:pPr>
            <a:r>
              <a:rPr lang="et-EE" sz="1400" dirty="0"/>
              <a:t>jaotatud 12 teemagruppi</a:t>
            </a:r>
          </a:p>
          <a:p>
            <a:pPr algn="ctr">
              <a:defRPr/>
            </a:pPr>
            <a:endParaRPr lang="et-EE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4005263"/>
            <a:ext cx="2555875" cy="11160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t-EE" b="1" dirty="0">
                <a:solidFill>
                  <a:srgbClr val="9A0000"/>
                </a:solidFill>
              </a:rPr>
              <a:t>Teemad (mängufilmid)</a:t>
            </a:r>
          </a:p>
          <a:p>
            <a:pPr algn="ctr">
              <a:defRPr/>
            </a:pPr>
            <a:r>
              <a:rPr lang="et-EE" sz="1400" dirty="0"/>
              <a:t>Mängufilmide teemad on jaotatud 12 gruppi</a:t>
            </a:r>
            <a:endParaRPr lang="et-EE" dirty="0"/>
          </a:p>
        </p:txBody>
      </p:sp>
      <p:sp>
        <p:nvSpPr>
          <p:cNvPr id="16" name="TextBox 15"/>
          <p:cNvSpPr txBox="1"/>
          <p:nvPr/>
        </p:nvSpPr>
        <p:spPr>
          <a:xfrm>
            <a:off x="2555875" y="3257550"/>
            <a:ext cx="3311525" cy="36004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t-EE" b="1" dirty="0">
                <a:solidFill>
                  <a:srgbClr val="9A0000"/>
                </a:solidFill>
              </a:rPr>
              <a:t>Asutused ja institutsioonid</a:t>
            </a:r>
          </a:p>
          <a:p>
            <a:pPr>
              <a:defRPr/>
            </a:pPr>
            <a:r>
              <a:rPr lang="et-EE" sz="1400" dirty="0"/>
              <a:t>      Põllumajandus</a:t>
            </a:r>
          </a:p>
          <a:p>
            <a:pPr>
              <a:defRPr/>
            </a:pPr>
            <a:r>
              <a:rPr lang="et-EE" sz="1400" dirty="0"/>
              <a:t>      Kunstiasutused</a:t>
            </a:r>
          </a:p>
          <a:p>
            <a:pPr>
              <a:defRPr/>
            </a:pPr>
            <a:r>
              <a:rPr lang="et-EE" sz="1400" dirty="0"/>
              <a:t>      Koolid, ülikooolid, haridusasutused</a:t>
            </a:r>
          </a:p>
          <a:p>
            <a:pPr>
              <a:defRPr/>
            </a:pPr>
            <a:r>
              <a:rPr lang="et-EE" sz="1400" dirty="0"/>
              <a:t>      Tööstus</a:t>
            </a:r>
          </a:p>
          <a:p>
            <a:pPr>
              <a:defRPr/>
            </a:pPr>
            <a:r>
              <a:rPr lang="et-EE" sz="1400" dirty="0"/>
              <a:t>      Riigi-ja valitsusasutused</a:t>
            </a:r>
          </a:p>
          <a:p>
            <a:pPr>
              <a:defRPr/>
            </a:pPr>
            <a:r>
              <a:rPr lang="et-EE" sz="1400" dirty="0"/>
              <a:t>      Teenndus</a:t>
            </a:r>
          </a:p>
          <a:p>
            <a:pPr>
              <a:defRPr/>
            </a:pPr>
            <a:r>
              <a:rPr lang="et-EE" sz="1400" dirty="0"/>
              <a:t>      Seltsid, liidud, ühingud</a:t>
            </a:r>
          </a:p>
          <a:p>
            <a:pPr>
              <a:defRPr/>
            </a:pPr>
            <a:r>
              <a:rPr lang="et-EE" sz="1400" dirty="0"/>
              <a:t>      Lasteasutused</a:t>
            </a:r>
          </a:p>
          <a:p>
            <a:pPr>
              <a:defRPr/>
            </a:pPr>
            <a:r>
              <a:rPr lang="et-EE" sz="1400" dirty="0"/>
              <a:t>      Teadusasutused</a:t>
            </a:r>
          </a:p>
          <a:p>
            <a:pPr>
              <a:defRPr/>
            </a:pPr>
            <a:r>
              <a:rPr lang="et-EE" sz="1400" dirty="0"/>
              <a:t>      Meditsiin ja tervishoid</a:t>
            </a:r>
          </a:p>
          <a:p>
            <a:pPr>
              <a:defRPr/>
            </a:pPr>
            <a:r>
              <a:rPr lang="et-EE" sz="1400" dirty="0"/>
              <a:t>      Spordivõistkonnad </a:t>
            </a:r>
          </a:p>
          <a:p>
            <a:pPr>
              <a:defRPr/>
            </a:pPr>
            <a:r>
              <a:rPr lang="et-EE" sz="1400" dirty="0"/>
              <a:t>      Kauplused</a:t>
            </a:r>
          </a:p>
          <a:p>
            <a:pPr>
              <a:defRPr/>
            </a:pPr>
            <a:r>
              <a:rPr lang="et-EE" sz="1400" dirty="0"/>
              <a:t>      Muusika- ja muud kollektiivid</a:t>
            </a:r>
          </a:p>
          <a:p>
            <a:pPr>
              <a:defRPr/>
            </a:pPr>
            <a:r>
              <a:rPr lang="et-EE" sz="1400" dirty="0"/>
              <a:t>      Kaitseväe ja Kaitseliidu üksused</a:t>
            </a:r>
          </a:p>
          <a:p>
            <a:pPr>
              <a:defRPr/>
            </a:pPr>
            <a:r>
              <a:rPr lang="et-EE" sz="1400" dirty="0"/>
              <a:t>      Välismaa asutused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057900"/>
            <a:ext cx="2555875" cy="800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t-EE" b="1" dirty="0">
                <a:solidFill>
                  <a:srgbClr val="9A0000"/>
                </a:solidFill>
              </a:rPr>
              <a:t>Ainevaldkond (UDK)</a:t>
            </a:r>
            <a:endParaRPr lang="et-EE" sz="1600" b="1" dirty="0">
              <a:solidFill>
                <a:srgbClr val="9A0000"/>
              </a:solidFill>
            </a:endParaRPr>
          </a:p>
          <a:p>
            <a:pPr>
              <a:defRPr/>
            </a:pPr>
            <a:r>
              <a:rPr lang="et-EE" sz="1400" dirty="0"/>
              <a:t>    Ligi 300 UDK määratlust </a:t>
            </a:r>
          </a:p>
          <a:p>
            <a:pPr>
              <a:defRPr/>
            </a:pPr>
            <a:endParaRPr lang="et-EE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195513" y="2492375"/>
            <a:ext cx="3671887" cy="6238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t-EE" sz="2400" b="1" dirty="0">
                <a:solidFill>
                  <a:srgbClr val="002060"/>
                </a:solidFill>
              </a:rPr>
              <a:t>Märksõnagrupid</a:t>
            </a:r>
            <a:endParaRPr lang="et-EE" sz="1400" b="1" dirty="0">
              <a:solidFill>
                <a:srgbClr val="002060"/>
              </a:solidFill>
            </a:endParaRPr>
          </a:p>
          <a:p>
            <a:pPr algn="ctr">
              <a:defRPr/>
            </a:pPr>
            <a:endParaRPr lang="et-EE" sz="1050" b="1" dirty="0">
              <a:solidFill>
                <a:srgbClr val="9A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95513" y="2924175"/>
            <a:ext cx="3671887" cy="3603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t-EE" b="1" dirty="0">
                <a:solidFill>
                  <a:srgbClr val="002060"/>
                </a:solidFill>
              </a:rPr>
              <a:t>kokku umbes 40 000 märksõna</a:t>
            </a:r>
          </a:p>
          <a:p>
            <a:pPr>
              <a:defRPr/>
            </a:pPr>
            <a:endParaRPr lang="et-EE" dirty="0"/>
          </a:p>
        </p:txBody>
      </p:sp>
    </p:spTree>
  </p:cSld>
  <p:clrMapOvr>
    <a:masterClrMapping/>
  </p:clrMapOvr>
  <p:transition spd="med" advClick="0" advTm="22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2" grpId="0" animBg="1"/>
      <p:bldP spid="19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Sügisbal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ght Arrow 2"/>
          <p:cNvSpPr/>
          <p:nvPr/>
        </p:nvSpPr>
        <p:spPr>
          <a:xfrm>
            <a:off x="5867400" y="3500438"/>
            <a:ext cx="792163" cy="50482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4" name="TextBox 3"/>
          <p:cNvSpPr txBox="1"/>
          <p:nvPr/>
        </p:nvSpPr>
        <p:spPr>
          <a:xfrm>
            <a:off x="4355976" y="5380672"/>
            <a:ext cx="4608512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3175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t-EE" sz="1600" b="1" dirty="0">
                <a:solidFill>
                  <a:srgbClr val="002060"/>
                </a:solidFill>
              </a:rPr>
              <a:t>Eesti filmi varamu sünopsisteraamatust saab lugeda kõiki täiskirjetaga filmide sünopsiseid, et saada kiire ülevaade antud perioodil või antud filmiliigis tehtud filmiteostest   </a:t>
            </a:r>
          </a:p>
        </p:txBody>
      </p:sp>
      <p:sp>
        <p:nvSpPr>
          <p:cNvPr id="6" name="Right Arrow 5"/>
          <p:cNvSpPr/>
          <p:nvPr/>
        </p:nvSpPr>
        <p:spPr>
          <a:xfrm rot="5400000">
            <a:off x="5580062" y="4725988"/>
            <a:ext cx="792163" cy="50323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pic>
        <p:nvPicPr>
          <p:cNvPr id="7" name="Picture 6" descr="Sünopsised 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2450"/>
            <a:ext cx="6619875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ünopsised 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29412"/>
            <a:ext cx="5652120" cy="65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Click="0" advTm="11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4" presetClass="entr" presetSubtype="0" ac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54" presetClass="entr" presetSubtype="0" ac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Avalehekül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196752"/>
            <a:ext cx="360040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  <a:scene3d>
            <a:camera prst="perspectiveContrastingRightFacing">
              <a:rot lat="924000" lon="18963666" rev="213211"/>
            </a:camera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et-EE" sz="2400" dirty="0"/>
              <a:t>250 täispikka mängufilmi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1600" y="1700808"/>
            <a:ext cx="3312368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  <a:scene3d>
            <a:camera prst="perspectiveContrastingRightFacing">
              <a:rot lat="923197" lon="18982927" rev="217512"/>
            </a:camera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et-EE" sz="2400" dirty="0"/>
              <a:t>2500 dokumentaalfilmi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11760" y="2924944"/>
            <a:ext cx="288032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  <a:scene3d>
            <a:camera prst="perspectiveContrastingRightFacing">
              <a:rot lat="923197" lon="18982927" rev="217512"/>
            </a:camera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et-EE" sz="2400" dirty="0"/>
              <a:t>600 tudengifilmi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7904" y="3861048"/>
            <a:ext cx="4896544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  <a:scene3d>
            <a:camera prst="perspectiveContrastingRightFacing">
              <a:rot lat="923197" lon="18982927" rev="217512"/>
            </a:camera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et-EE" sz="2400" dirty="0"/>
              <a:t>6000 kroonikapala alates 1940st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5816" y="3212976"/>
            <a:ext cx="4896544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  <a:scene3d>
            <a:camera prst="perspectiveContrastingRightFacing">
              <a:rot lat="923197" lon="18982927" rev="217512"/>
            </a:camera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et-EE" sz="2400" dirty="0"/>
              <a:t>1000 kroonikapala 1912 kuni 1940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7704" y="4725144"/>
            <a:ext cx="7668344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  <a:scene3d>
            <a:camera prst="perspectiveContrastingRightFacing">
              <a:rot lat="924000" lon="18963666" rev="213211"/>
            </a:camera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t-EE" sz="2800" b="1" dirty="0">
                <a:solidFill>
                  <a:srgbClr val="002060"/>
                </a:solidFill>
              </a:rPr>
              <a:t>Kokku andmebaasis kirjeid rohkem kui       12 000 Eesti filmiteose kohta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63688" y="2276872"/>
            <a:ext cx="3312368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  <a:scene3d>
            <a:camera prst="perspectiveContrastingRightFacing">
              <a:rot lat="923197" lon="18982927" rev="217512"/>
            </a:camera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et-EE" sz="2400" dirty="0"/>
              <a:t>350 animafilmi</a:t>
            </a:r>
          </a:p>
        </p:txBody>
      </p:sp>
    </p:spTree>
  </p:cSld>
  <p:clrMapOvr>
    <a:masterClrMapping/>
  </p:clrMapOvr>
  <p:transition spd="slow" advClick="0" advTm="1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Stsenaariumi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ˇMehed ei nut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789363"/>
            <a:ext cx="4248150" cy="285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>
          <a:xfrm>
            <a:off x="5580063" y="3789363"/>
            <a:ext cx="792162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7" name="TextBox 6"/>
          <p:cNvSpPr txBox="1"/>
          <p:nvPr/>
        </p:nvSpPr>
        <p:spPr>
          <a:xfrm>
            <a:off x="3492500" y="5445125"/>
            <a:ext cx="2951163" cy="101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t-EE" sz="2000" b="1" dirty="0">
                <a:solidFill>
                  <a:srgbClr val="002060"/>
                </a:solidFill>
              </a:rPr>
              <a:t>Stsenaariumiraamatus </a:t>
            </a:r>
          </a:p>
          <a:p>
            <a:pPr algn="ctr">
              <a:defRPr/>
            </a:pPr>
            <a:r>
              <a:rPr lang="et-EE" sz="2000" b="1" dirty="0">
                <a:solidFill>
                  <a:srgbClr val="002060"/>
                </a:solidFill>
              </a:rPr>
              <a:t>saab lugeda paljude filmide käsikirju </a:t>
            </a:r>
          </a:p>
        </p:txBody>
      </p:sp>
      <p:sp>
        <p:nvSpPr>
          <p:cNvPr id="8" name="Down Arrow 7"/>
          <p:cNvSpPr/>
          <p:nvPr/>
        </p:nvSpPr>
        <p:spPr>
          <a:xfrm>
            <a:off x="5219700" y="4365625"/>
            <a:ext cx="431800" cy="863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pic>
        <p:nvPicPr>
          <p:cNvPr id="10" name="Picture 9" descr="ˇMehed ei nut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196975"/>
            <a:ext cx="7994650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Kiis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95736" y="836712"/>
            <a:ext cx="5400600" cy="52322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threePt" dir="t"/>
          </a:scene3d>
          <a:sp3d/>
        </p:spPr>
        <p:txBody>
          <a:bodyPr>
            <a:spAutoFit/>
          </a:bodyPr>
          <a:lstStyle/>
          <a:p>
            <a:pPr algn="ctr">
              <a:defRPr/>
            </a:pPr>
            <a:r>
              <a:rPr lang="et-EE" sz="3200" dirty="0">
                <a:solidFill>
                  <a:srgbClr val="9A0000"/>
                </a:solidFill>
              </a:rPr>
              <a:t>Kokku 13 000 isikulehte, </a:t>
            </a:r>
          </a:p>
          <a:p>
            <a:pPr algn="ctr">
              <a:defRPr/>
            </a:pPr>
            <a:r>
              <a:rPr lang="et-EE" sz="3200" dirty="0">
                <a:solidFill>
                  <a:srgbClr val="9A0000"/>
                </a:solidFill>
              </a:rPr>
              <a:t>sealhulgas:</a:t>
            </a:r>
          </a:p>
          <a:p>
            <a:pPr>
              <a:defRPr/>
            </a:pPr>
            <a:endParaRPr lang="et-EE" dirty="0"/>
          </a:p>
          <a:p>
            <a:pPr>
              <a:defRPr/>
            </a:pPr>
            <a:r>
              <a:rPr lang="et-EE" dirty="0"/>
              <a:t>   </a:t>
            </a:r>
            <a:r>
              <a:rPr lang="et-EE" sz="2400" dirty="0"/>
              <a:t>850   režissööri</a:t>
            </a:r>
          </a:p>
          <a:p>
            <a:pPr>
              <a:defRPr/>
            </a:pPr>
            <a:r>
              <a:rPr lang="et-EE" sz="2400" dirty="0"/>
              <a:t>  700   stsenaristi</a:t>
            </a:r>
          </a:p>
          <a:p>
            <a:pPr>
              <a:defRPr/>
            </a:pPr>
            <a:r>
              <a:rPr lang="et-EE" sz="2400" dirty="0"/>
              <a:t>  500   produtsenti</a:t>
            </a:r>
          </a:p>
          <a:p>
            <a:pPr>
              <a:defRPr/>
            </a:pPr>
            <a:r>
              <a:rPr lang="et-EE" sz="2400" dirty="0"/>
              <a:t>  200   kunstnikku</a:t>
            </a:r>
          </a:p>
          <a:p>
            <a:pPr>
              <a:defRPr/>
            </a:pPr>
            <a:r>
              <a:rPr lang="et-EE" sz="2400" dirty="0"/>
              <a:t>  900   operaatorit</a:t>
            </a:r>
          </a:p>
          <a:p>
            <a:pPr>
              <a:defRPr/>
            </a:pPr>
            <a:r>
              <a:rPr lang="et-EE" sz="2400" dirty="0"/>
              <a:t>  250   helirežissööri</a:t>
            </a:r>
          </a:p>
          <a:p>
            <a:pPr>
              <a:defRPr/>
            </a:pPr>
            <a:r>
              <a:rPr lang="et-EE" sz="2400" dirty="0"/>
              <a:t>  220   heliloojat</a:t>
            </a:r>
          </a:p>
          <a:p>
            <a:pPr>
              <a:defRPr/>
            </a:pPr>
            <a:r>
              <a:rPr lang="et-EE" sz="2400" dirty="0"/>
              <a:t>  350   monteerijat</a:t>
            </a:r>
          </a:p>
          <a:p>
            <a:pPr>
              <a:defRPr/>
            </a:pPr>
            <a:r>
              <a:rPr lang="et-EE" sz="2400" dirty="0"/>
              <a:t> 150    toimetajat</a:t>
            </a:r>
          </a:p>
          <a:p>
            <a:pPr>
              <a:defRPr/>
            </a:pPr>
            <a:endParaRPr lang="et-EE" dirty="0"/>
          </a:p>
          <a:p>
            <a:pPr>
              <a:defRPr/>
            </a:pPr>
            <a:endParaRPr lang="et-EE" dirty="0"/>
          </a:p>
        </p:txBody>
      </p:sp>
    </p:spTree>
  </p:cSld>
  <p:clrMapOvr>
    <a:masterClrMapping/>
  </p:clrMapOvr>
  <p:transition spd="slow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Kiis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Kiisk biog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350"/>
            <a:ext cx="5578475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Kiisk bibli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8175" y="260350"/>
            <a:ext cx="5592763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Kiisk filmogt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2863" y="260350"/>
            <a:ext cx="5291137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Kiisk foto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268413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3276600" y="2420938"/>
            <a:ext cx="2303463" cy="208756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t-EE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Isikulehed</a:t>
            </a:r>
          </a:p>
          <a:p>
            <a:pPr algn="ctr">
              <a:defRPr/>
            </a:pPr>
            <a:r>
              <a:rPr lang="et-EE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Kaljo Kiisa näitel</a:t>
            </a: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7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8" presetID="7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" presetID="7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7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3" descr="Kiisa duubelpõhi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Kiisk foto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9978" y="404664"/>
            <a:ext cx="4072888" cy="5868007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20" name="Picture 19" descr="Kiisk foto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00000">
            <a:off x="2861733" y="333925"/>
            <a:ext cx="7912190" cy="5713972"/>
          </a:xfrm>
          <a:prstGeom prst="rect">
            <a:avLst/>
          </a:prstGeom>
          <a:scene3d>
            <a:camera prst="perspectiveContrastingRightFacing">
              <a:rot lat="984000" lon="18982922" rev="217510"/>
            </a:camera>
            <a:lightRig rig="threePt" dir="t"/>
          </a:scene3d>
        </p:spPr>
      </p:pic>
      <p:pic>
        <p:nvPicPr>
          <p:cNvPr id="10" name="Picture 9" descr="Kiisk foto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20000">
            <a:off x="2692238" y="75809"/>
            <a:ext cx="4410282" cy="3770708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17" name="Picture 16" descr="Kiisk foto 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80000">
            <a:off x="5316199" y="118790"/>
            <a:ext cx="4638900" cy="3794948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12" name="Picture 11" descr="Kiisk foto 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43808" y="3004781"/>
            <a:ext cx="4703110" cy="3853219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16" name="Picture 15" descr="Kiisk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20000">
            <a:off x="6300192" y="2636912"/>
            <a:ext cx="3456384" cy="3863844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</p:spTree>
  </p:cSld>
  <p:clrMapOvr>
    <a:masterClrMapping/>
  </p:clrMapOvr>
  <p:transition spd="slow"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Erakogud skre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5292725" y="4724400"/>
            <a:ext cx="647700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6" name="TextBox 5"/>
          <p:cNvSpPr txBox="1"/>
          <p:nvPr/>
        </p:nvSpPr>
        <p:spPr>
          <a:xfrm>
            <a:off x="3348038" y="5373688"/>
            <a:ext cx="5688012" cy="1200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t-EE" b="1" dirty="0">
                <a:solidFill>
                  <a:srgbClr val="002060"/>
                </a:solidFill>
              </a:rPr>
              <a:t>Erakogudes kuvame filmitegijate poolt andmebaasile annetatud fotosid filmivõtetest, filmide esilinastustest ja muudest filmieluga seotud sündmustest ja inimestest </a:t>
            </a:r>
          </a:p>
        </p:txBody>
      </p:sp>
      <p:pic>
        <p:nvPicPr>
          <p:cNvPr id="16" name="Picture 15" descr="Erakogu - Jõulu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476250"/>
            <a:ext cx="4386263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Erakogud - Rahu tänav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476250"/>
            <a:ext cx="446405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Erakogud - Lenini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68663" y="4011613"/>
            <a:ext cx="587533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Erakogud - Arrak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556792"/>
            <a:ext cx="5188051" cy="417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</p:spPr>
      </p:pic>
      <p:pic>
        <p:nvPicPr>
          <p:cNvPr id="20" name="Picture 19" descr="erakogud -Rahu tänav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764704"/>
            <a:ext cx="4941887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</p:spPr>
      </p:pic>
      <p:pic>
        <p:nvPicPr>
          <p:cNvPr id="21" name="Picture 20" descr="Erakogud - Volmer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476672"/>
            <a:ext cx="3816424" cy="5828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</p:spPr>
      </p:pic>
      <p:pic>
        <p:nvPicPr>
          <p:cNvPr id="12" name="Picture 11" descr="Hardi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20000">
            <a:off x="2787123" y="680688"/>
            <a:ext cx="7654740" cy="5138377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</p:spTree>
  </p:cSld>
  <p:clrMapOvr>
    <a:masterClrMapping/>
  </p:clrMapOvr>
  <p:transition spd="slow" advClick="0" advTm="2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7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0"/>
                            </p:stCondLst>
                            <p:childTnLst>
                              <p:par>
                                <p:cTn id="40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0"/>
                            </p:stCondLst>
                            <p:childTnLst>
                              <p:par>
                                <p:cTn id="46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000"/>
                            </p:stCondLst>
                            <p:childTnLst>
                              <p:par>
                                <p:cTn id="52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Biograafia - Rappapor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78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Biograafia - Kromanov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0"/>
            <a:ext cx="6167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Varamu kas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1628775"/>
            <a:ext cx="3024187" cy="442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00563" y="5300663"/>
            <a:ext cx="4319587" cy="101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t-EE" sz="2000" b="1" dirty="0">
                <a:solidFill>
                  <a:srgbClr val="002060"/>
                </a:solidFill>
              </a:rPr>
              <a:t>Biograafilises leksikonis</a:t>
            </a:r>
          </a:p>
          <a:p>
            <a:pPr algn="ctr">
              <a:defRPr/>
            </a:pPr>
            <a:r>
              <a:rPr lang="et-EE" sz="2000" dirty="0">
                <a:solidFill>
                  <a:srgbClr val="002060"/>
                </a:solidFill>
              </a:rPr>
              <a:t>enam kui 300 tuntuma filmitegija</a:t>
            </a:r>
          </a:p>
          <a:p>
            <a:pPr algn="ctr">
              <a:defRPr/>
            </a:pPr>
            <a:r>
              <a:rPr lang="et-EE" sz="2000" dirty="0">
                <a:solidFill>
                  <a:srgbClr val="002060"/>
                </a:solidFill>
              </a:rPr>
              <a:t>biograafiad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211638" y="3429000"/>
            <a:ext cx="1296987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13" name="Down Arrow 12"/>
          <p:cNvSpPr/>
          <p:nvPr/>
        </p:nvSpPr>
        <p:spPr>
          <a:xfrm>
            <a:off x="5580063" y="3860800"/>
            <a:ext cx="576262" cy="12969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pic>
        <p:nvPicPr>
          <p:cNvPr id="6" name="Picture 5" descr="Biograafia - Sööt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6110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Biograafia - Käsper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713" y="0"/>
            <a:ext cx="60150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Biograafia - Neuland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4300" y="692150"/>
            <a:ext cx="6176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 advTm="1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500"/>
                            </p:stCondLst>
                            <p:childTnLst>
                              <p:par>
                                <p:cTn id="39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Kollektsiooni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51275" y="2492375"/>
            <a:ext cx="2592388" cy="6461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t-EE" dirty="0">
                <a:solidFill>
                  <a:srgbClr val="002060"/>
                </a:solidFill>
              </a:rPr>
              <a:t>Eestis auhinnatud filmid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51275" y="3933825"/>
            <a:ext cx="2592388" cy="6461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t-EE" dirty="0">
                <a:solidFill>
                  <a:srgbClr val="002060"/>
                </a:solidFill>
              </a:rPr>
              <a:t>Populaarsushääletused Eestis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1275" y="4868863"/>
            <a:ext cx="2592388" cy="646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101600" dir="8100000" algn="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t-EE" dirty="0">
                <a:solidFill>
                  <a:srgbClr val="002060"/>
                </a:solidFill>
              </a:rPr>
              <a:t>Abiks ajaloo- ja kooliõpingutes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79838" y="5949950"/>
            <a:ext cx="2663825" cy="6461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t-EE" dirty="0">
                <a:solidFill>
                  <a:srgbClr val="002060"/>
                </a:solidFill>
              </a:rPr>
              <a:t>Huvitavad teemakollektsioonid</a:t>
            </a:r>
          </a:p>
        </p:txBody>
      </p:sp>
      <p:sp>
        <p:nvSpPr>
          <p:cNvPr id="9" name="Right Arrow 8"/>
          <p:cNvSpPr/>
          <p:nvPr/>
        </p:nvSpPr>
        <p:spPr>
          <a:xfrm rot="10800000">
            <a:off x="3419475" y="2708275"/>
            <a:ext cx="504825" cy="306388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10" name="Right Arrow 9"/>
          <p:cNvSpPr/>
          <p:nvPr/>
        </p:nvSpPr>
        <p:spPr>
          <a:xfrm rot="10800000">
            <a:off x="3419475" y="4005263"/>
            <a:ext cx="504825" cy="30638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11" name="Right Arrow 10"/>
          <p:cNvSpPr/>
          <p:nvPr/>
        </p:nvSpPr>
        <p:spPr>
          <a:xfrm rot="10800000">
            <a:off x="3419475" y="4868863"/>
            <a:ext cx="504825" cy="30638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12" name="Right Arrow 11"/>
          <p:cNvSpPr/>
          <p:nvPr/>
        </p:nvSpPr>
        <p:spPr>
          <a:xfrm rot="10800000">
            <a:off x="3419475" y="5949950"/>
            <a:ext cx="504825" cy="30480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</p:spTree>
  </p:cSld>
  <p:clrMapOvr>
    <a:masterClrMapping/>
  </p:clrMapOvr>
  <p:transition spd="slow" advTm="1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amat Film a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27984" y="4005064"/>
            <a:ext cx="4464496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1016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t-EE" dirty="0" smtClean="0">
                <a:solidFill>
                  <a:srgbClr val="002060"/>
                </a:solidFill>
              </a:rPr>
              <a:t>Andmebaas pakub põhjalikku informatsiooni sadade Eesti filmiasutuste – tootmisfirmade ja filmiinstitutsioonide kohta läbi kogu filmiajaloo</a:t>
            </a:r>
            <a:endParaRPr lang="et-EE" dirty="0">
              <a:solidFill>
                <a:srgbClr val="002060"/>
              </a:solidFill>
            </a:endParaRPr>
          </a:p>
        </p:txBody>
      </p:sp>
      <p:pic>
        <p:nvPicPr>
          <p:cNvPr id="5" name="Picture 4" descr="Raamat - biograaf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6408"/>
            <a:ext cx="6309892" cy="703580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Raamat - filmograaf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-171400"/>
            <a:ext cx="6336704" cy="450034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Raamat - kontak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4149080"/>
            <a:ext cx="6063904" cy="3284984"/>
          </a:xfrm>
          <a:prstGeom prst="rect">
            <a:avLst/>
          </a:prstGeom>
          <a:effectLst>
            <a:outerShdw blurRad="50800" dist="762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Tm="1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5" descr="Kriitiku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Picture 1" descr="kaas.jpg"/>
          <p:cNvSpPr>
            <a:spLocks noChangeAspect="1"/>
          </p:cNvSpPr>
          <p:nvPr/>
        </p:nvSpPr>
        <p:spPr bwMode="auto">
          <a:xfrm>
            <a:off x="0" y="0"/>
            <a:ext cx="91440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28676" name="Picture 2" descr="Kriitikud.png"/>
          <p:cNvSpPr>
            <a:spLocks noChangeAspect="1"/>
          </p:cNvSpPr>
          <p:nvPr/>
        </p:nvSpPr>
        <p:spPr bwMode="auto">
          <a:xfrm>
            <a:off x="0" y="1241425"/>
            <a:ext cx="91440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4" name="Right Arrow 3"/>
          <p:cNvSpPr/>
          <p:nvPr/>
        </p:nvSpPr>
        <p:spPr>
          <a:xfrm>
            <a:off x="5867400" y="1341438"/>
            <a:ext cx="576263" cy="360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5" name="Right Arrow 4"/>
          <p:cNvSpPr/>
          <p:nvPr/>
        </p:nvSpPr>
        <p:spPr>
          <a:xfrm rot="5400000">
            <a:off x="5831682" y="4761706"/>
            <a:ext cx="576262" cy="358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6" name="TextBox 5"/>
          <p:cNvSpPr txBox="1"/>
          <p:nvPr/>
        </p:nvSpPr>
        <p:spPr>
          <a:xfrm>
            <a:off x="3851920" y="5517232"/>
            <a:ext cx="5076056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t-EE" b="1" dirty="0">
                <a:solidFill>
                  <a:srgbClr val="002060"/>
                </a:solidFill>
              </a:rPr>
              <a:t>Eesti Filmiajakirjanike Ühing</a:t>
            </a:r>
          </a:p>
          <a:p>
            <a:pPr algn="ctr">
              <a:defRPr/>
            </a:pPr>
            <a:r>
              <a:rPr lang="et-EE" dirty="0">
                <a:solidFill>
                  <a:srgbClr val="002060"/>
                </a:solidFill>
              </a:rPr>
              <a:t>Igal filmikriitikul oma lehekülg</a:t>
            </a:r>
          </a:p>
          <a:p>
            <a:pPr algn="ctr">
              <a:defRPr/>
            </a:pPr>
            <a:r>
              <a:rPr lang="et-EE" dirty="0">
                <a:solidFill>
                  <a:srgbClr val="002060"/>
                </a:solidFill>
              </a:rPr>
              <a:t>Valik parimaid artikleid</a:t>
            </a:r>
          </a:p>
          <a:p>
            <a:pPr algn="ctr">
              <a:defRPr/>
            </a:pPr>
            <a:r>
              <a:rPr lang="et-EE" dirty="0">
                <a:solidFill>
                  <a:srgbClr val="002060"/>
                </a:solidFill>
              </a:rPr>
              <a:t>Võimalus oma lehekülge ise täiendada</a:t>
            </a:r>
          </a:p>
        </p:txBody>
      </p:sp>
      <p:sp>
        <p:nvSpPr>
          <p:cNvPr id="28682" name="Picture 7" descr="aasta kriitik.jpg"/>
          <p:cNvSpPr>
            <a:spLocks noChangeAspect="1"/>
          </p:cNvSpPr>
          <p:nvPr/>
        </p:nvSpPr>
        <p:spPr bwMode="auto">
          <a:xfrm>
            <a:off x="179388" y="765175"/>
            <a:ext cx="2305050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t-EE"/>
          </a:p>
        </p:txBody>
      </p:sp>
      <p:pic>
        <p:nvPicPr>
          <p:cNvPr id="14" name="Picture 13" descr="logo_vaik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57788"/>
            <a:ext cx="2339975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4" name="Picture 11" descr="Neitsi maali 1.JPG"/>
          <p:cNvSpPr>
            <a:spLocks noChangeAspect="1"/>
          </p:cNvSpPr>
          <p:nvPr/>
        </p:nvSpPr>
        <p:spPr bwMode="auto">
          <a:xfrm>
            <a:off x="2195513" y="0"/>
            <a:ext cx="26019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28685" name="Picture 12" descr="Neitsi maali 2.JPG"/>
          <p:cNvSpPr>
            <a:spLocks noChangeAspect="1"/>
          </p:cNvSpPr>
          <p:nvPr/>
        </p:nvSpPr>
        <p:spPr bwMode="auto">
          <a:xfrm>
            <a:off x="4572000" y="0"/>
            <a:ext cx="2447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t-EE"/>
          </a:p>
        </p:txBody>
      </p:sp>
      <p:pic>
        <p:nvPicPr>
          <p:cNvPr id="18" name="Picture 17" descr="aasta kriitik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836613"/>
            <a:ext cx="2636837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neitsi maali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19375" y="549275"/>
            <a:ext cx="6524625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Neitsi maali 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0"/>
            <a:ext cx="26019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logo_vaik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5157788"/>
            <a:ext cx="2484438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6443663" y="0"/>
            <a:ext cx="2700337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pic>
        <p:nvPicPr>
          <p:cNvPr id="20" name="Picture 19" descr="Neitsi maali 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0"/>
            <a:ext cx="2232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6804248" y="1700808"/>
            <a:ext cx="2339752" cy="14773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t-EE" b="1" dirty="0" smtClean="0">
                <a:solidFill>
                  <a:srgbClr val="002060"/>
                </a:solidFill>
              </a:rPr>
              <a:t>Eesti mängufilmide TOP 10</a:t>
            </a:r>
          </a:p>
          <a:p>
            <a:pPr algn="ctr"/>
            <a:r>
              <a:rPr lang="et-EE" b="1" dirty="0" smtClean="0">
                <a:solidFill>
                  <a:srgbClr val="002060"/>
                </a:solidFill>
              </a:rPr>
              <a:t>Eesti filmikriitikute valik 2012</a:t>
            </a:r>
          </a:p>
          <a:p>
            <a:pPr algn="ctr"/>
            <a:endParaRPr lang="et-EE" dirty="0">
              <a:solidFill>
                <a:srgbClr val="002060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 rot="16200000">
            <a:off x="7247969" y="537007"/>
            <a:ext cx="1344806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7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00"/>
                            </p:stCondLst>
                            <p:childTnLst>
                              <p:par>
                                <p:cTn id="28" presetID="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35" presetID="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7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500"/>
                            </p:stCondLst>
                            <p:childTnLst>
                              <p:par>
                                <p:cTn id="45" presetID="7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1" grpId="0" animBg="1"/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 Sügisb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58275" cy="6791325"/>
          </a:xfrm>
          <a:prstGeom prst="rect">
            <a:avLst/>
          </a:prstGeom>
        </p:spPr>
      </p:pic>
      <p:pic>
        <p:nvPicPr>
          <p:cNvPr id="6" name="Picture 5" descr="2 Hullumeels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7" name="Picture 6" descr="3 Kevad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4 Viimne reliikv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5 Georgic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6 Ideaalmaastik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11" name="Picture 10" descr="7 Nipernaadi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2" name="Picture 11" descr="8 Hukkunud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6974632"/>
          </a:xfrm>
          <a:prstGeom prst="rect">
            <a:avLst/>
          </a:prstGeom>
        </p:spPr>
      </p:pic>
      <p:pic>
        <p:nvPicPr>
          <p:cNvPr id="13" name="Picture 12" descr="9 Naerat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9144000" cy="6819900"/>
          </a:xfrm>
          <a:prstGeom prst="rect">
            <a:avLst/>
          </a:prstGeom>
        </p:spPr>
      </p:pic>
      <p:pic>
        <p:nvPicPr>
          <p:cNvPr id="14" name="Picture 13" descr="10 Püha Tõnu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9129712" cy="6974632"/>
          </a:xfrm>
          <a:prstGeom prst="rect">
            <a:avLst/>
          </a:prstGeom>
        </p:spPr>
      </p:pic>
    </p:spTree>
  </p:cSld>
  <p:clrMapOvr>
    <a:masterClrMapping/>
  </p:clrMapOvr>
  <p:transition spd="slow" advClick="0" advTm="15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17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40" presetID="17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7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t-EE" smtClean="0"/>
          </a:p>
        </p:txBody>
      </p:sp>
      <p:sp>
        <p:nvSpPr>
          <p:cNvPr id="8194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t-EE" smtClean="0"/>
          </a:p>
        </p:txBody>
      </p:sp>
      <p:pic>
        <p:nvPicPr>
          <p:cNvPr id="4" name="Picture 3" descr="Untitl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scene3d>
            <a:camera prst="orthographicFront"/>
            <a:lightRig rig="balanced" dir="t"/>
          </a:scene3d>
        </p:spPr>
      </p:pic>
      <p:sp>
        <p:nvSpPr>
          <p:cNvPr id="5" name="TextBox 4"/>
          <p:cNvSpPr txBox="1"/>
          <p:nvPr/>
        </p:nvSpPr>
        <p:spPr>
          <a:xfrm>
            <a:off x="3995738" y="5876925"/>
            <a:ext cx="4897437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t-EE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cs typeface="+mn-cs"/>
              </a:rPr>
              <a:t>Virtuaalmuuseumis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t-EE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cs typeface="+mn-cs"/>
              </a:rPr>
              <a:t>Eesti filmiplakatite näitus  alates 1950ndatest   läbi kogu filmiajaloo</a:t>
            </a:r>
          </a:p>
        </p:txBody>
      </p:sp>
      <p:sp>
        <p:nvSpPr>
          <p:cNvPr id="7" name="Right Arrow 6"/>
          <p:cNvSpPr/>
          <p:nvPr/>
        </p:nvSpPr>
        <p:spPr>
          <a:xfrm>
            <a:off x="6300788" y="2133600"/>
            <a:ext cx="358775" cy="574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t-EE"/>
          </a:p>
        </p:txBody>
      </p:sp>
      <p:sp>
        <p:nvSpPr>
          <p:cNvPr id="8" name="Right Arrow 7"/>
          <p:cNvSpPr/>
          <p:nvPr/>
        </p:nvSpPr>
        <p:spPr>
          <a:xfrm rot="5400000">
            <a:off x="6227763" y="5518150"/>
            <a:ext cx="288925" cy="574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t-EE"/>
          </a:p>
        </p:txBody>
      </p:sp>
      <p:pic>
        <p:nvPicPr>
          <p:cNvPr id="19" name="Picture 18" descr="Elu tsitadellis 1947, Kui saabub õhtu 1955, Jahid merel 195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160020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Esimese järgu kapten 195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3" y="1196975"/>
            <a:ext cx="1871662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Kutsumata külalised 19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404813"/>
            <a:ext cx="2373312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Veealused karid 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825" y="836613"/>
            <a:ext cx="2233613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Maeküla piimamees tramvaika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9563" y="260350"/>
            <a:ext cx="2987675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kevade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429000"/>
            <a:ext cx="285591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Laulu sõber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313" y="3240088"/>
            <a:ext cx="2520950" cy="361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inimesed_sodurisinelis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697413"/>
            <a:ext cx="3059113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libahunt 1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04025" y="2205038"/>
            <a:ext cx="2613025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hullumeelsus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27538" y="4313238"/>
            <a:ext cx="3605212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Libahunt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983413" y="3663950"/>
            <a:ext cx="2160587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5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500"/>
                            </p:stCondLst>
                            <p:childTnLst>
                              <p:par>
                                <p:cTn id="39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5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5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t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985963"/>
          </a:xfrm>
          <a:prstGeom prst="rect">
            <a:avLst/>
          </a:prstGeom>
          <a:effectLst>
            <a:outerShdw blurRad="50800" dist="50800" dir="5400000" sx="51000" sy="51000" algn="ctr" rotWithShape="0">
              <a:srgbClr val="000000"/>
            </a:outerShdw>
          </a:effectLst>
        </p:spPr>
      </p:pic>
      <p:pic>
        <p:nvPicPr>
          <p:cNvPr id="3" name="Picture 2" descr="Videoake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16113"/>
            <a:ext cx="9144000" cy="49799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</p:pic>
      <p:sp>
        <p:nvSpPr>
          <p:cNvPr id="6" name="Rectangle 5"/>
          <p:cNvSpPr/>
          <p:nvPr/>
        </p:nvSpPr>
        <p:spPr>
          <a:xfrm>
            <a:off x="4067944" y="1340768"/>
            <a:ext cx="4968552" cy="55172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  <a:alpha val="8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7800">
              <a:defRPr/>
            </a:pPr>
            <a:r>
              <a:rPr lang="et-EE" dirty="0"/>
              <a:t> </a:t>
            </a:r>
            <a:endParaRPr lang="et-EE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140200" y="1628775"/>
            <a:ext cx="46085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t-EE" sz="2400" b="1">
                <a:solidFill>
                  <a:srgbClr val="9A0000"/>
                </a:solidFill>
              </a:rPr>
              <a:t>Andmebaasis saab vaadata: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84663" y="2420938"/>
            <a:ext cx="45354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t-EE"/>
              <a:t>  Kõigi filmide </a:t>
            </a:r>
            <a:r>
              <a:rPr lang="et-EE" b="1"/>
              <a:t>treilerid</a:t>
            </a:r>
            <a:r>
              <a:rPr lang="et-EE"/>
              <a:t> või </a:t>
            </a:r>
            <a:r>
              <a:rPr lang="et-EE" b="1"/>
              <a:t>lõiku</a:t>
            </a:r>
            <a:r>
              <a:rPr lang="et-EE"/>
              <a:t> filmist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284663" y="2852738"/>
            <a:ext cx="43195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t-EE"/>
              <a:t>  Kõiki kuni 1945 lõpuni tehtud filme,  sealhulgas kogu </a:t>
            </a:r>
            <a:r>
              <a:rPr lang="et-EE" b="1"/>
              <a:t>Eesti Kultuurfilmi </a:t>
            </a:r>
            <a:r>
              <a:rPr lang="et-EE"/>
              <a:t>pärandit </a:t>
            </a:r>
            <a:r>
              <a:rPr lang="et-EE" sz="1600"/>
              <a:t>(lingitud FA serveriga)</a:t>
            </a:r>
            <a:endParaRPr lang="et-EE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284663" y="3789363"/>
            <a:ext cx="424815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t-EE"/>
              <a:t>  Kõiki 1945 -1988 </a:t>
            </a:r>
            <a:r>
              <a:rPr lang="et-EE" b="1"/>
              <a:t>“Nõukogude Eesti” </a:t>
            </a:r>
            <a:r>
              <a:rPr lang="et-EE"/>
              <a:t>kroonikapalasid </a:t>
            </a:r>
            <a:r>
              <a:rPr lang="et-EE" sz="1600"/>
              <a:t>(lingitud FA serveriga)</a:t>
            </a:r>
            <a:endParaRPr lang="et-EE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284663" y="4652963"/>
            <a:ext cx="417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t-EE"/>
              <a:t>  Kõiki ETVs ja ERRs tehtud </a:t>
            </a:r>
            <a:r>
              <a:rPr lang="et-EE" b="1"/>
              <a:t>telefilme </a:t>
            </a:r>
            <a:r>
              <a:rPr lang="et-EE" sz="1600"/>
              <a:t>(lingitud ERR serveriga)</a:t>
            </a:r>
            <a:endParaRPr lang="et-EE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284663" y="5373688"/>
            <a:ext cx="39592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t-EE"/>
              <a:t>  Valikut </a:t>
            </a:r>
            <a:r>
              <a:rPr lang="et-EE" b="1"/>
              <a:t>tudengifilmidest</a:t>
            </a:r>
            <a:r>
              <a:rPr lang="et-EE"/>
              <a:t> </a:t>
            </a:r>
            <a:r>
              <a:rPr lang="et-EE" sz="1600"/>
              <a:t>(lingitud BFM serveriga)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284663" y="5949950"/>
            <a:ext cx="44640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t-EE"/>
              <a:t>  Kõiki filme, mille </a:t>
            </a:r>
            <a:r>
              <a:rPr lang="et-EE" b="1"/>
              <a:t>näitamisõiguse</a:t>
            </a:r>
            <a:r>
              <a:rPr lang="et-EE"/>
              <a:t> on produtsendifirmad EFAle loovutanud</a:t>
            </a:r>
          </a:p>
        </p:txBody>
      </p:sp>
    </p:spTree>
  </p:cSld>
  <p:clrMapOvr>
    <a:masterClrMapping/>
  </p:clrMapOvr>
  <p:transition spd="slow" advClick="0" advTm="2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7" presetClass="entr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7" presetClass="entr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7" presetClass="entr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7" presetClass="entr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Aita kaas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5733256"/>
            <a:ext cx="6336704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127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t-EE" b="1" dirty="0">
                <a:solidFill>
                  <a:srgbClr val="002060"/>
                </a:solidFill>
              </a:rPr>
              <a:t>Kutsume andmebaasi kasutajaid tegema meiega koostööd - aidata andmeid täiendada, täpsustada või parandada, teha ettepanekuid ja saata huvitavat lisainfot   </a:t>
            </a:r>
          </a:p>
        </p:txBody>
      </p:sp>
      <p:pic>
        <p:nvPicPr>
          <p:cNvPr id="5" name="Picture 4" descr="Aita film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3429000"/>
            <a:ext cx="23717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ita inimes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5" y="4149725"/>
            <a:ext cx="23526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ita asutust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175" y="4868863"/>
            <a:ext cx="2362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4" descr="EFA emblee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276475"/>
            <a:ext cx="1800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6" descr="EFA emblee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005263"/>
            <a:ext cx="1800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35" descr="EFA emblee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5589588"/>
            <a:ext cx="1800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32" descr="EFA emblee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5589588"/>
            <a:ext cx="1800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40" descr="EFA emblee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5589588"/>
            <a:ext cx="1800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52" descr="EFA emblee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950" y="5589588"/>
            <a:ext cx="1800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37" descr="EFA emblee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950" y="4005263"/>
            <a:ext cx="1800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33" descr="EFA emblee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388" y="2205038"/>
            <a:ext cx="1800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31" descr="EFA emblee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950" y="549275"/>
            <a:ext cx="1800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30" descr="EFA emblee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549275"/>
            <a:ext cx="1800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Picture 29" descr="EFA emblee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549275"/>
            <a:ext cx="1800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7" name="Picture 28" descr="EFA emblee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549275"/>
            <a:ext cx="17637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3" descr="Sule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0"/>
            <a:ext cx="23304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 descr="imed marmortahvli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2390775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Nuki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488" y="0"/>
            <a:ext cx="2195512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Loen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18325" y="1700213"/>
            <a:ext cx="222567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8" descr="Kalju Kivi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141913"/>
            <a:ext cx="2268538" cy="171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 descr="Sead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2195513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50" descr="Järvet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773238"/>
            <a:ext cx="2195513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5" name="Picture 35" descr="Karu süda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66950" y="1700213"/>
            <a:ext cx="2305050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6" name="Picture 36" descr="2000ndate plakatid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00563" y="1700213"/>
            <a:ext cx="23939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7" name="Picture 37" descr="Georgica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68538" y="3357563"/>
            <a:ext cx="2328862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Võsakurat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69113" y="5187950"/>
            <a:ext cx="2274887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9" name="Picture 40" descr="Kultuuripreemia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43438" y="3429000"/>
            <a:ext cx="216376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6875463" y="0"/>
            <a:ext cx="0" cy="6858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1700213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-323850" y="5084763"/>
            <a:ext cx="94678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2268538" y="0"/>
            <a:ext cx="0" cy="6858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Põrgupõhja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3429000"/>
            <a:ext cx="2247900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5" descr="Kark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339975" y="5114925"/>
            <a:ext cx="219392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Kull.jp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948488" y="3357563"/>
            <a:ext cx="2195512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 descr="Kevade.jp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716463" y="5084763"/>
            <a:ext cx="217646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Connector 22"/>
          <p:cNvCxnSpPr/>
          <p:nvPr/>
        </p:nvCxnSpPr>
        <p:spPr>
          <a:xfrm>
            <a:off x="0" y="3357563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0" y="0"/>
            <a:ext cx="291623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55" name="TextBox 54"/>
          <p:cNvSpPr txBox="1"/>
          <p:nvPr/>
        </p:nvSpPr>
        <p:spPr>
          <a:xfrm>
            <a:off x="323528" y="2852936"/>
            <a:ext cx="2160240" cy="954107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t-EE" sz="2800" dirty="0">
                <a:solidFill>
                  <a:srgbClr val="FF9933"/>
                </a:solidFill>
                <a:effectLst>
                  <a:reflection blurRad="6350" stA="60000" endA="900" endPos="58000" dir="5400000" sy="-100000" algn="bl" rotWithShape="0"/>
                </a:effectLst>
              </a:rPr>
              <a:t>Helget</a:t>
            </a:r>
          </a:p>
          <a:p>
            <a:pPr algn="ctr">
              <a:defRPr/>
            </a:pPr>
            <a:r>
              <a:rPr lang="et-EE" sz="2800" dirty="0">
                <a:solidFill>
                  <a:srgbClr val="FF9933"/>
                </a:solidFill>
                <a:effectLst>
                  <a:reflection blurRad="6350" stA="60000" endA="900" endPos="58000" dir="5400000" sy="-100000" algn="bl" rotWithShape="0"/>
                </a:effectLst>
              </a:rPr>
              <a:t>filmiaastat 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227763" y="0"/>
            <a:ext cx="30607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58" name="TextBox 57"/>
          <p:cNvSpPr txBox="1"/>
          <p:nvPr/>
        </p:nvSpPr>
        <p:spPr>
          <a:xfrm>
            <a:off x="6516216" y="2780928"/>
            <a:ext cx="2160240" cy="954107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t-EE" sz="2800" dirty="0">
                <a:solidFill>
                  <a:srgbClr val="FF9933"/>
                </a:solidFill>
                <a:effectLst>
                  <a:reflection blurRad="6350" stA="60000" endA="900" endPos="58000" dir="5400000" sy="-100000" algn="bl" rotWithShape="0"/>
                </a:effectLst>
              </a:rPr>
              <a:t>Helget</a:t>
            </a:r>
          </a:p>
          <a:p>
            <a:pPr algn="ctr">
              <a:defRPr/>
            </a:pPr>
            <a:r>
              <a:rPr lang="et-EE" sz="2800" dirty="0">
                <a:solidFill>
                  <a:srgbClr val="FF9933"/>
                </a:solidFill>
                <a:effectLst>
                  <a:reflection blurRad="6350" stA="60000" endA="900" endPos="58000" dir="5400000" sy="-100000" algn="bl" rotWithShape="0"/>
                </a:effectLst>
              </a:rPr>
              <a:t>filmiaastat </a:t>
            </a:r>
          </a:p>
        </p:txBody>
      </p:sp>
      <p:pic>
        <p:nvPicPr>
          <p:cNvPr id="52" name="Picture 51" descr="Auhind.jp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843213" y="0"/>
            <a:ext cx="3457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7" presetClass="entr" presetSubtype="1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 descr="Lõp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795963" y="5805488"/>
            <a:ext cx="3097212" cy="12001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t-EE" b="1" dirty="0">
                <a:solidFill>
                  <a:srgbClr val="9A0000"/>
                </a:solidFill>
              </a:rPr>
              <a:t>Kohtumiseni  I järgu avamisel Internetis 12.12.2012 </a:t>
            </a:r>
          </a:p>
          <a:p>
            <a:pPr algn="ctr">
              <a:defRPr/>
            </a:pPr>
            <a:endParaRPr lang="et-EE" b="1" dirty="0">
              <a:solidFill>
                <a:srgbClr val="9A0000"/>
              </a:solidFill>
            </a:endParaRPr>
          </a:p>
        </p:txBody>
      </p:sp>
      <p:pic>
        <p:nvPicPr>
          <p:cNvPr id="11" name="Picture 4" descr="Avalehekülg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648"/>
            <a:ext cx="4788024" cy="359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  <a:scene3d>
            <a:camera prst="perspectiveContrastingRightFacing"/>
            <a:lightRig rig="threePt" dir="t"/>
          </a:scene3d>
        </p:spPr>
      </p:pic>
      <p:pic>
        <p:nvPicPr>
          <p:cNvPr id="12" name="Picture 11" descr="Kaljo Kiis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404664"/>
            <a:ext cx="5292080" cy="3954042"/>
          </a:xfrm>
          <a:prstGeom prst="rect">
            <a:avLst/>
          </a:prstGeom>
          <a:effectLst>
            <a:softEdge rad="31750"/>
          </a:effectLst>
          <a:scene3d>
            <a:camera prst="perspectiveContrastingRightFacing"/>
            <a:lightRig rig="threePt" dir="t"/>
          </a:scene3d>
        </p:spPr>
      </p:pic>
      <p:pic>
        <p:nvPicPr>
          <p:cNvPr id="13" name="Picture 12" descr="Hilja Kruu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9872" y="908720"/>
            <a:ext cx="6252560" cy="4032448"/>
          </a:xfrm>
          <a:prstGeom prst="rect">
            <a:avLst/>
          </a:prstGeom>
          <a:effectLst>
            <a:softEdge rad="31750"/>
          </a:effectLst>
          <a:scene3d>
            <a:camera prst="perspectiveContrastingRightFacing"/>
            <a:lightRig rig="threePt" dir="t"/>
          </a:scene3d>
        </p:spPr>
      </p:pic>
      <p:pic>
        <p:nvPicPr>
          <p:cNvPr id="9" name="Picture 5" descr="logo_efa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5301208"/>
            <a:ext cx="1296144" cy="135332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4" name="TextBox 13"/>
          <p:cNvSpPr txBox="1"/>
          <p:nvPr/>
        </p:nvSpPr>
        <p:spPr>
          <a:xfrm>
            <a:off x="323850" y="5732463"/>
            <a:ext cx="3097213" cy="9239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t-EE" b="1" dirty="0">
                <a:solidFill>
                  <a:srgbClr val="9A0000"/>
                </a:solidFill>
              </a:rPr>
              <a:t>Eesti filmi andmebaas valmib terviklikult aastatel 2013-2017</a:t>
            </a:r>
          </a:p>
        </p:txBody>
      </p:sp>
    </p:spTree>
  </p:cSld>
  <p:clrMapOvr>
    <a:masterClrMapping/>
  </p:clrMapOvr>
  <p:transition spd="slow" advClick="0" advTm="16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Virtuaalmuuseu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195513" y="2205038"/>
            <a:ext cx="3600450" cy="369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t-EE" b="1" dirty="0">
                <a:solidFill>
                  <a:srgbClr val="002060"/>
                </a:solidFill>
              </a:rPr>
              <a:t>Virtuaalmuuseumi näitused</a:t>
            </a:r>
          </a:p>
        </p:txBody>
      </p:sp>
      <p:sp>
        <p:nvSpPr>
          <p:cNvPr id="4" name="Right Arrow 3"/>
          <p:cNvSpPr/>
          <p:nvPr/>
        </p:nvSpPr>
        <p:spPr>
          <a:xfrm>
            <a:off x="5940425" y="2276475"/>
            <a:ext cx="503238" cy="360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pic>
        <p:nvPicPr>
          <p:cNvPr id="5" name="Picture 4" descr="Georgica auhinna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8888" y="2708275"/>
            <a:ext cx="64674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940ndate filminäitlejad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8888" y="4171950"/>
            <a:ext cx="646747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õrak Kirjad inglile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8888" y="0"/>
            <a:ext cx="64770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Liina Pihlak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8888" y="0"/>
            <a:ext cx="64817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1950 sisestus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765175"/>
            <a:ext cx="2484438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Plakatid sisestus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2225" y="0"/>
            <a:ext cx="2771775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5652120" y="692696"/>
            <a:ext cx="2592288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perspectiveHeroicExtremeLeftFacing"/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et-EE" sz="2400" b="1" dirty="0">
                <a:solidFill>
                  <a:srgbClr val="9A0000"/>
                </a:solidFill>
              </a:rPr>
              <a:t>Virtuaalnäitused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68144" y="1412776"/>
            <a:ext cx="244827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perspectiveHeroicExtremeLeftFacing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t-EE" b="1" dirty="0">
                <a:solidFill>
                  <a:srgbClr val="002060"/>
                </a:solidFill>
              </a:rPr>
              <a:t>Filmiplakatid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08104" y="2060848"/>
            <a:ext cx="2736304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perspectiveHeroicExtremeLeftFacing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t-EE" sz="2000" b="1" dirty="0">
                <a:solidFill>
                  <a:srgbClr val="002060"/>
                </a:solidFill>
              </a:rPr>
              <a:t>Filminäitlejate fotod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52120" y="2708920"/>
            <a:ext cx="259228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perspectiveHeroicExtremeLeftFacing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t-EE" sz="2000" b="1" dirty="0">
                <a:solidFill>
                  <a:srgbClr val="002060"/>
                </a:solidFill>
              </a:rPr>
              <a:t>Filmitegijate</a:t>
            </a:r>
            <a:r>
              <a:rPr lang="et-EE" b="1" dirty="0">
                <a:solidFill>
                  <a:srgbClr val="002060"/>
                </a:solidFill>
              </a:rPr>
              <a:t> </a:t>
            </a:r>
            <a:r>
              <a:rPr lang="et-EE" sz="2000" b="1" dirty="0">
                <a:solidFill>
                  <a:srgbClr val="002060"/>
                </a:solidFill>
              </a:rPr>
              <a:t>fotod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68144" y="3356992"/>
            <a:ext cx="244827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perspectiveHeroicExtremeLeftFacing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t-EE" sz="2000" b="1" dirty="0">
                <a:solidFill>
                  <a:srgbClr val="002060"/>
                </a:solidFill>
              </a:rPr>
              <a:t>Filmiauhinnad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96136" y="4077072"/>
            <a:ext cx="252028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perspectiveHeroicExtremeLeftFacing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t-EE" sz="2000" b="1" dirty="0">
                <a:solidFill>
                  <a:srgbClr val="002060"/>
                </a:solidFill>
              </a:rPr>
              <a:t>Kostüümikavandid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68144" y="4725144"/>
            <a:ext cx="244827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perspectiveHeroicExtremeLeftFacing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t-EE" sz="2000" b="1" dirty="0">
                <a:solidFill>
                  <a:srgbClr val="002060"/>
                </a:solidFill>
              </a:rPr>
              <a:t>Filmikavandid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68144" y="5373216"/>
            <a:ext cx="244827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perspectiveHeroicExtremeLeftFacing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t-EE" sz="2000" b="1" dirty="0">
                <a:solidFill>
                  <a:srgbClr val="002060"/>
                </a:solidFill>
              </a:rPr>
              <a:t>Butafooria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68144" y="6093296"/>
            <a:ext cx="244827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perspectiveHeroicExtremeLeftFacing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t-EE" sz="2000" b="1" dirty="0">
                <a:solidFill>
                  <a:srgbClr val="002060"/>
                </a:solidFill>
              </a:rPr>
              <a:t>Dokumendid</a:t>
            </a:r>
          </a:p>
        </p:txBody>
      </p:sp>
    </p:spTree>
  </p:cSld>
  <p:clrMapOvr>
    <a:masterClrMapping/>
  </p:clrMapOvr>
  <p:transition spd="slow" advClick="0" advTm="25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7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7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endCxn id="9" idx="1"/>
          </p:cNvCxnSpPr>
          <p:nvPr/>
        </p:nvCxnSpPr>
        <p:spPr>
          <a:xfrm flipH="1">
            <a:off x="6300788" y="2709863"/>
            <a:ext cx="0" cy="28067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4" descr="Lugemissnur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95738" y="5876925"/>
            <a:ext cx="4897437" cy="9239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t-EE" b="1" dirty="0">
                <a:solidFill>
                  <a:srgbClr val="002060"/>
                </a:solidFill>
                <a:latin typeface="+mn-lt"/>
                <a:cs typeface="+mn-cs"/>
              </a:rPr>
              <a:t>Lugemisnurgas                                                                        100 olulisemat artiklit Eesti filmivaldkonna arengust alates 1950ndatest</a:t>
            </a:r>
          </a:p>
        </p:txBody>
      </p:sp>
      <p:sp>
        <p:nvSpPr>
          <p:cNvPr id="7" name="Right Arrow 6"/>
          <p:cNvSpPr/>
          <p:nvPr/>
        </p:nvSpPr>
        <p:spPr>
          <a:xfrm>
            <a:off x="6227763" y="2420938"/>
            <a:ext cx="360362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t-EE"/>
          </a:p>
        </p:txBody>
      </p:sp>
      <p:sp>
        <p:nvSpPr>
          <p:cNvPr id="9" name="Right Arrow 8"/>
          <p:cNvSpPr/>
          <p:nvPr/>
        </p:nvSpPr>
        <p:spPr>
          <a:xfrm rot="5400000">
            <a:off x="6155531" y="5372895"/>
            <a:ext cx="288925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t-EE"/>
          </a:p>
        </p:txBody>
      </p:sp>
      <p:pic>
        <p:nvPicPr>
          <p:cNvPr id="10" name="Picture 9" descr="Lennart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04048" cy="554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Lokk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88640"/>
            <a:ext cx="5516085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Raa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84546" y="1052736"/>
            <a:ext cx="5259454" cy="5805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11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8" descr="Viimne reliikvi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 rot="16200000">
            <a:off x="3323431" y="1077120"/>
            <a:ext cx="2238375" cy="4619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t-EE" sz="2400" dirty="0"/>
              <a:t>Sünopsis</a:t>
            </a:r>
          </a:p>
        </p:txBody>
      </p:sp>
      <p:sp>
        <p:nvSpPr>
          <p:cNvPr id="17" name="TextBox 16"/>
          <p:cNvSpPr txBox="1"/>
          <p:nvPr/>
        </p:nvSpPr>
        <p:spPr>
          <a:xfrm rot="17430505">
            <a:off x="4060825" y="1122363"/>
            <a:ext cx="2474913" cy="4714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t-EE" sz="2400" dirty="0"/>
              <a:t>Sisukokkuvõte</a:t>
            </a:r>
          </a:p>
        </p:txBody>
      </p:sp>
      <p:sp>
        <p:nvSpPr>
          <p:cNvPr id="18" name="TextBox 17"/>
          <p:cNvSpPr txBox="1"/>
          <p:nvPr/>
        </p:nvSpPr>
        <p:spPr>
          <a:xfrm rot="18979695">
            <a:off x="4959350" y="1836738"/>
            <a:ext cx="1831975" cy="4619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t-EE" sz="2400" dirty="0"/>
              <a:t>Märksõnad</a:t>
            </a:r>
          </a:p>
        </p:txBody>
      </p:sp>
      <p:sp>
        <p:nvSpPr>
          <p:cNvPr id="19" name="TextBox 18"/>
          <p:cNvSpPr txBox="1"/>
          <p:nvPr/>
        </p:nvSpPr>
        <p:spPr>
          <a:xfrm rot="4047107">
            <a:off x="2369344" y="1180306"/>
            <a:ext cx="2371725" cy="4619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t-EE" sz="2400" dirty="0"/>
              <a:t>Muusikaleht</a:t>
            </a:r>
          </a:p>
        </p:txBody>
      </p:sp>
      <p:sp>
        <p:nvSpPr>
          <p:cNvPr id="20" name="TextBox 19"/>
          <p:cNvSpPr txBox="1"/>
          <p:nvPr/>
        </p:nvSpPr>
        <p:spPr>
          <a:xfrm rot="2793990">
            <a:off x="1349375" y="1446213"/>
            <a:ext cx="2751138" cy="4619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t-EE" sz="2400" dirty="0"/>
              <a:t>Stsenaarium</a:t>
            </a:r>
          </a:p>
        </p:txBody>
      </p:sp>
      <p:sp>
        <p:nvSpPr>
          <p:cNvPr id="21" name="TextBox 20"/>
          <p:cNvSpPr txBox="1"/>
          <p:nvPr/>
        </p:nvSpPr>
        <p:spPr>
          <a:xfrm rot="1781643">
            <a:off x="212725" y="1941513"/>
            <a:ext cx="3419475" cy="4619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t-EE" sz="2400" dirty="0"/>
              <a:t>Tegijate mälestused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7088" y="3213100"/>
            <a:ext cx="2449512" cy="4619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t-EE" sz="2400" dirty="0"/>
              <a:t>Bibliograafia</a:t>
            </a:r>
          </a:p>
        </p:txBody>
      </p:sp>
      <p:sp>
        <p:nvSpPr>
          <p:cNvPr id="23" name="TextBox 22"/>
          <p:cNvSpPr txBox="1"/>
          <p:nvPr/>
        </p:nvSpPr>
        <p:spPr>
          <a:xfrm rot="20400488">
            <a:off x="361950" y="4164013"/>
            <a:ext cx="3122613" cy="4619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t-EE" sz="2400" dirty="0"/>
              <a:t>Huviinfo</a:t>
            </a:r>
          </a:p>
        </p:txBody>
      </p:sp>
      <p:sp>
        <p:nvSpPr>
          <p:cNvPr id="24" name="TextBox 23"/>
          <p:cNvSpPr txBox="1"/>
          <p:nvPr/>
        </p:nvSpPr>
        <p:spPr>
          <a:xfrm rot="5400000">
            <a:off x="3398044" y="5322094"/>
            <a:ext cx="2089150" cy="4619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t-EE" sz="2400" dirty="0"/>
              <a:t>Festivalid</a:t>
            </a:r>
          </a:p>
        </p:txBody>
      </p:sp>
      <p:sp>
        <p:nvSpPr>
          <p:cNvPr id="25" name="TextBox 24"/>
          <p:cNvSpPr txBox="1"/>
          <p:nvPr/>
        </p:nvSpPr>
        <p:spPr>
          <a:xfrm rot="3845493">
            <a:off x="4246563" y="5229225"/>
            <a:ext cx="2319337" cy="4619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t-EE" sz="2400" dirty="0"/>
              <a:t>Esilinastused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08625" y="3141663"/>
            <a:ext cx="2879725" cy="4603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t-EE" sz="2400" dirty="0"/>
              <a:t>Näitlejad</a:t>
            </a:r>
          </a:p>
        </p:txBody>
      </p:sp>
      <p:sp>
        <p:nvSpPr>
          <p:cNvPr id="27" name="TextBox 26"/>
          <p:cNvSpPr txBox="1"/>
          <p:nvPr/>
        </p:nvSpPr>
        <p:spPr>
          <a:xfrm rot="20128394">
            <a:off x="5302250" y="2049463"/>
            <a:ext cx="3511550" cy="4603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t-EE" sz="2400" dirty="0"/>
              <a:t>Filmi autorid ja tegijad</a:t>
            </a:r>
          </a:p>
        </p:txBody>
      </p:sp>
      <p:sp>
        <p:nvSpPr>
          <p:cNvPr id="28" name="TextBox 27"/>
          <p:cNvSpPr txBox="1"/>
          <p:nvPr/>
        </p:nvSpPr>
        <p:spPr>
          <a:xfrm rot="2693234">
            <a:off x="4764088" y="5192713"/>
            <a:ext cx="3600450" cy="4619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t-EE" sz="2400" dirty="0"/>
              <a:t>Teose füüsilised andmed</a:t>
            </a:r>
          </a:p>
        </p:txBody>
      </p:sp>
      <p:sp>
        <p:nvSpPr>
          <p:cNvPr id="32" name="TextBox 31"/>
          <p:cNvSpPr txBox="1"/>
          <p:nvPr/>
        </p:nvSpPr>
        <p:spPr>
          <a:xfrm rot="17454441">
            <a:off x="2482057" y="5253831"/>
            <a:ext cx="2222500" cy="4619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t-EE" sz="2400" dirty="0"/>
              <a:t>Fotogalerii</a:t>
            </a:r>
          </a:p>
        </p:txBody>
      </p:sp>
      <p:sp>
        <p:nvSpPr>
          <p:cNvPr id="33" name="TextBox 32"/>
          <p:cNvSpPr txBox="1"/>
          <p:nvPr/>
        </p:nvSpPr>
        <p:spPr>
          <a:xfrm rot="19100812">
            <a:off x="363538" y="5210175"/>
            <a:ext cx="3744912" cy="4619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t-EE" sz="2400" dirty="0"/>
              <a:t>Katkend filmist, tervikfilm</a:t>
            </a:r>
          </a:p>
        </p:txBody>
      </p:sp>
      <p:sp>
        <p:nvSpPr>
          <p:cNvPr id="34" name="TextBox 33"/>
          <p:cNvSpPr txBox="1"/>
          <p:nvPr/>
        </p:nvSpPr>
        <p:spPr>
          <a:xfrm rot="1148500">
            <a:off x="5427663" y="4064000"/>
            <a:ext cx="3070225" cy="4619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t-EE" sz="2400" dirty="0"/>
              <a:t>Tootjad, levitajad</a:t>
            </a:r>
          </a:p>
        </p:txBody>
      </p:sp>
      <p:sp>
        <p:nvSpPr>
          <p:cNvPr id="37" name="Oval 36"/>
          <p:cNvSpPr/>
          <p:nvPr/>
        </p:nvSpPr>
        <p:spPr>
          <a:xfrm>
            <a:off x="3276600" y="2420938"/>
            <a:ext cx="2303463" cy="208756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t-EE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Filmiteose täiskirjesse kuuluv info </a:t>
            </a:r>
          </a:p>
        </p:txBody>
      </p:sp>
    </p:spTree>
  </p:cSld>
  <p:clrMapOvr>
    <a:masterClrMapping/>
  </p:clrMapOvr>
  <p:transition spd="med" advClick="0" advTm="21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6" grpId="1" animBg="1"/>
      <p:bldP spid="27" grpId="0" animBg="1"/>
      <p:bldP spid="28" grpId="0" animBg="1"/>
      <p:bldP spid="32" grpId="0" animBg="1"/>
      <p:bldP spid="33" grpId="0" animBg="1"/>
      <p:bldP spid="34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eorgica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G 4 sisu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504825"/>
            <a:ext cx="8161337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Georgica 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476250"/>
            <a:ext cx="8204200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Georgica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469900"/>
            <a:ext cx="8239125" cy="638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G 5 täiend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738" y="50800"/>
            <a:ext cx="8707437" cy="680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G 6 tegijad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588" y="0"/>
            <a:ext cx="8886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G 7 täisnimekiri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6525" y="0"/>
            <a:ext cx="8870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G 9 näitlejad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6525" y="0"/>
            <a:ext cx="8870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G 8 Aavik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8801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G 11 festivalid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4300" y="0"/>
            <a:ext cx="891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G 18 esi ja seotud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188913"/>
            <a:ext cx="9175750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G 14 klipid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7163" y="0"/>
            <a:ext cx="8829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G19 huviinfo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5100" y="0"/>
            <a:ext cx="8813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g 21 biblio.pn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5575" y="0"/>
            <a:ext cx="8832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G 22 kirjutised.pn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1925" y="0"/>
            <a:ext cx="8820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g 226 muusikaleht.pn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44463" y="0"/>
            <a:ext cx="8855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G 10 Sulev.jp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Oval 24"/>
          <p:cNvSpPr/>
          <p:nvPr/>
        </p:nvSpPr>
        <p:spPr>
          <a:xfrm>
            <a:off x="3276600" y="2420938"/>
            <a:ext cx="2303463" cy="208756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t-EE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Filmiteose täiskirje leheküljed</a:t>
            </a:r>
          </a:p>
          <a:p>
            <a:pPr algn="ctr">
              <a:defRPr/>
            </a:pPr>
            <a:r>
              <a:rPr lang="et-EE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“Georgica” näitel </a:t>
            </a:r>
          </a:p>
        </p:txBody>
      </p:sp>
    </p:spTree>
  </p:cSld>
  <p:clrMapOvr>
    <a:masterClrMapping/>
  </p:clrMapOvr>
  <p:transition spd="slow" advClick="0" advTm="42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1000"/>
                            </p:stCondLst>
                            <p:childTnLst>
                              <p:par>
                                <p:cTn id="55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3000"/>
                            </p:stCondLst>
                            <p:childTnLst>
                              <p:par>
                                <p:cTn id="61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0"/>
                            </p:stCondLst>
                            <p:childTnLst>
                              <p:par>
                                <p:cTn id="67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7000"/>
                            </p:stCondLst>
                            <p:childTnLst>
                              <p:par>
                                <p:cTn id="73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9000"/>
                            </p:stCondLst>
                            <p:childTnLst>
                              <p:par>
                                <p:cTn id="79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1000"/>
                            </p:stCondLst>
                            <p:childTnLst>
                              <p:par>
                                <p:cTn id="85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3000"/>
                            </p:stCondLst>
                            <p:childTnLst>
                              <p:par>
                                <p:cTn id="91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0"/>
                            </p:stCondLst>
                            <p:childTnLst>
                              <p:par>
                                <p:cTn id="97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03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Lepatriinu av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619672" y="2276872"/>
            <a:ext cx="4680520" cy="244827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627313" y="2852738"/>
            <a:ext cx="2735262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t-EE" b="1">
                <a:solidFill>
                  <a:srgbClr val="9A0000"/>
                </a:solidFill>
              </a:rPr>
              <a:t>Filmiteoste, filmitegijate, filmiasutuste ja märksõnade  </a:t>
            </a:r>
          </a:p>
          <a:p>
            <a:pPr algn="ctr"/>
            <a:r>
              <a:rPr lang="et-EE" b="1">
                <a:solidFill>
                  <a:srgbClr val="9A0000"/>
                </a:solidFill>
              </a:rPr>
              <a:t>otsingusüsteemid</a:t>
            </a:r>
          </a:p>
        </p:txBody>
      </p:sp>
    </p:spTree>
  </p:cSld>
  <p:clrMapOvr>
    <a:masterClrMapping/>
  </p:clrMapOvr>
  <p:transition spd="slow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Otsing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ght Arrow 2"/>
          <p:cNvSpPr/>
          <p:nvPr/>
        </p:nvSpPr>
        <p:spPr>
          <a:xfrm rot="12599532">
            <a:off x="1462088" y="2459038"/>
            <a:ext cx="2630487" cy="64770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 rot="1771732">
            <a:off x="2130425" y="2571750"/>
            <a:ext cx="1296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t-EE"/>
              <a:t>üldotsing</a:t>
            </a:r>
          </a:p>
        </p:txBody>
      </p:sp>
    </p:spTree>
  </p:cSld>
  <p:clrMapOvr>
    <a:masterClrMapping/>
  </p:clrMapOvr>
  <p:transition spd="slow" advClick="0" advTm="6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11680</TotalTime>
  <Words>747</Words>
  <Application>Microsoft Office PowerPoint</Application>
  <PresentationFormat>On-screen Show (4:3)</PresentationFormat>
  <Paragraphs>191</Paragraphs>
  <Slides>33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Kasutaja</dc:creator>
  <cp:lastModifiedBy>Kasutaja</cp:lastModifiedBy>
  <cp:revision>89</cp:revision>
  <dcterms:created xsi:type="dcterms:W3CDTF">2012-04-06T06:21:22Z</dcterms:created>
  <dcterms:modified xsi:type="dcterms:W3CDTF">2012-04-27T09:24:43Z</dcterms:modified>
</cp:coreProperties>
</file>